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3"/>
  </p:notesMasterIdLst>
  <p:sldIdLst>
    <p:sldId id="273" r:id="rId5"/>
    <p:sldId id="295" r:id="rId6"/>
    <p:sldId id="260" r:id="rId7"/>
    <p:sldId id="261" r:id="rId8"/>
    <p:sldId id="256" r:id="rId9"/>
    <p:sldId id="408" r:id="rId10"/>
    <p:sldId id="407" r:id="rId11"/>
    <p:sldId id="409" r:id="rId12"/>
    <p:sldId id="285" r:id="rId13"/>
    <p:sldId id="286" r:id="rId14"/>
    <p:sldId id="411" r:id="rId15"/>
    <p:sldId id="289" r:id="rId16"/>
    <p:sldId id="290" r:id="rId17"/>
    <p:sldId id="291" r:id="rId18"/>
    <p:sldId id="292" r:id="rId19"/>
    <p:sldId id="259" r:id="rId20"/>
    <p:sldId id="264" r:id="rId21"/>
    <p:sldId id="284" r:id="rId22"/>
    <p:sldId id="412" r:id="rId23"/>
    <p:sldId id="413" r:id="rId24"/>
    <p:sldId id="414" r:id="rId25"/>
    <p:sldId id="427" r:id="rId26"/>
    <p:sldId id="416" r:id="rId27"/>
    <p:sldId id="257" r:id="rId28"/>
    <p:sldId id="270" r:id="rId29"/>
    <p:sldId id="271" r:id="rId30"/>
    <p:sldId id="424" r:id="rId31"/>
    <p:sldId id="262" r:id="rId32"/>
    <p:sldId id="272" r:id="rId33"/>
    <p:sldId id="417" r:id="rId34"/>
    <p:sldId id="274" r:id="rId35"/>
    <p:sldId id="426" r:id="rId36"/>
    <p:sldId id="420" r:id="rId37"/>
    <p:sldId id="421" r:id="rId38"/>
    <p:sldId id="293" r:id="rId39"/>
    <p:sldId id="422" r:id="rId40"/>
    <p:sldId id="294" r:id="rId41"/>
    <p:sldId id="425"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FFFF00"/>
    <a:srgbClr val="FEB2AC"/>
    <a:srgbClr val="FF4343"/>
    <a:srgbClr val="00AF83"/>
    <a:srgbClr val="E6E6E6"/>
    <a:srgbClr val="FF8585"/>
    <a:srgbClr val="11792A"/>
    <a:srgbClr val="F137D6"/>
    <a:srgbClr val="945B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71" autoAdjust="0"/>
    <p:restoredTop sz="94660"/>
  </p:normalViewPr>
  <p:slideViewPr>
    <p:cSldViewPr snapToGrid="0">
      <p:cViewPr varScale="1">
        <p:scale>
          <a:sx n="60" d="100"/>
          <a:sy n="60" d="100"/>
        </p:scale>
        <p:origin x="1356" y="52"/>
      </p:cViewPr>
      <p:guideLst/>
    </p:cSldViewPr>
  </p:slideViewPr>
  <p:notesTextViewPr>
    <p:cViewPr>
      <p:scale>
        <a:sx n="1" d="1"/>
        <a:sy n="1" d="1"/>
      </p:scale>
      <p:origin x="0" y="0"/>
    </p:cViewPr>
  </p:notesTextViewPr>
  <p:sorterViewPr>
    <p:cViewPr>
      <p:scale>
        <a:sx n="100" d="100"/>
        <a:sy n="100" d="100"/>
      </p:scale>
      <p:origin x="0" y="-59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871D27-CD7E-469F-9124-8FF366657EE2}"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US"/>
        </a:p>
      </dgm:t>
    </dgm:pt>
    <dgm:pt modelId="{280E012E-DB02-4952-B690-055FAF6C2951}">
      <dgm:prSet phldrT="[Text]" custT="1"/>
      <dgm:spPr>
        <a:solidFill>
          <a:schemeClr val="accent2"/>
        </a:solidFill>
        <a:scene3d>
          <a:camera prst="orthographicFront"/>
          <a:lightRig rig="threePt" dir="t"/>
        </a:scene3d>
        <a:sp3d>
          <a:bevelT prst="slope"/>
        </a:sp3d>
      </dgm:spPr>
      <dgm:t>
        <a:bodyPr/>
        <a:lstStyle/>
        <a:p>
          <a:r>
            <a:rPr lang="en-US" sz="1800" b="1">
              <a:solidFill>
                <a:schemeClr val="bg1"/>
              </a:solidFill>
              <a:latin typeface="Comic Sans MS" panose="030F0702030302020204" pitchFamily="66" charset="0"/>
              <a:cs typeface="Arial" panose="020B0604020202020204" pitchFamily="34" charset="0"/>
            </a:rPr>
            <a:t>Aviation</a:t>
          </a:r>
        </a:p>
      </dgm:t>
    </dgm:pt>
    <dgm:pt modelId="{D8C6C24B-A84C-4ED4-AB04-AB02A746C3D3}" type="parTrans" cxnId="{AF8D72C1-BC49-4065-A785-B27F965C2282}">
      <dgm:prSet/>
      <dgm:spPr/>
      <dgm:t>
        <a:bodyPr/>
        <a:lstStyle/>
        <a:p>
          <a:endParaRPr lang="en-US"/>
        </a:p>
      </dgm:t>
    </dgm:pt>
    <dgm:pt modelId="{B7F05A70-953C-4692-B1EC-F8B4AF591F7B}" type="sibTrans" cxnId="{AF8D72C1-BC49-4065-A785-B27F965C2282}">
      <dgm:prSet/>
      <dgm:spPr>
        <a:ln w="38100"/>
      </dgm:spPr>
      <dgm:t>
        <a:bodyPr/>
        <a:lstStyle/>
        <a:p>
          <a:endParaRPr lang="en-US"/>
        </a:p>
      </dgm:t>
    </dgm:pt>
    <dgm:pt modelId="{1EF4302B-1394-495E-B04D-1276227ED3E5}">
      <dgm:prSet phldrT="[Text]" custT="1"/>
      <dgm:spPr>
        <a:solidFill>
          <a:schemeClr val="tx1">
            <a:lumMod val="75000"/>
            <a:lumOff val="25000"/>
          </a:schemeClr>
        </a:solidFill>
        <a:scene3d>
          <a:camera prst="orthographicFront"/>
          <a:lightRig rig="threePt" dir="t"/>
        </a:scene3d>
        <a:sp3d>
          <a:bevelT prst="slope"/>
        </a:sp3d>
      </dgm:spPr>
      <dgm:t>
        <a:bodyPr/>
        <a:lstStyle/>
        <a:p>
          <a:r>
            <a:rPr lang="en-US" sz="1800" b="1">
              <a:solidFill>
                <a:schemeClr val="bg1"/>
              </a:solidFill>
              <a:latin typeface="Comic Sans MS" panose="030F0702030302020204" pitchFamily="66" charset="0"/>
              <a:cs typeface="Arial" panose="020B0604020202020204" pitchFamily="34" charset="0"/>
            </a:rPr>
            <a:t>Structures</a:t>
          </a:r>
        </a:p>
      </dgm:t>
    </dgm:pt>
    <dgm:pt modelId="{73A390E6-AC06-428D-8049-DEF0ABD4BD55}" type="parTrans" cxnId="{2A66C9CC-5E31-43E5-93A8-18DA95920823}">
      <dgm:prSet/>
      <dgm:spPr/>
      <dgm:t>
        <a:bodyPr/>
        <a:lstStyle/>
        <a:p>
          <a:endParaRPr lang="en-US"/>
        </a:p>
      </dgm:t>
    </dgm:pt>
    <dgm:pt modelId="{7A199189-D132-4557-9D1B-5542A7A7548A}" type="sibTrans" cxnId="{2A66C9CC-5E31-43E5-93A8-18DA95920823}">
      <dgm:prSet/>
      <dgm:spPr>
        <a:ln w="38100">
          <a:solidFill>
            <a:scrgbClr r="0" g="0" b="0"/>
          </a:solidFill>
        </a:ln>
      </dgm:spPr>
      <dgm:t>
        <a:bodyPr/>
        <a:lstStyle/>
        <a:p>
          <a:endParaRPr lang="en-US"/>
        </a:p>
      </dgm:t>
    </dgm:pt>
    <dgm:pt modelId="{B0CA15FE-D01C-4F97-A85E-E59ECDFEB593}">
      <dgm:prSet phldrT="[Text]" custT="1"/>
      <dgm:spPr>
        <a:solidFill>
          <a:srgbClr val="00B050"/>
        </a:solidFill>
        <a:scene3d>
          <a:camera prst="orthographicFront"/>
          <a:lightRig rig="threePt" dir="t"/>
        </a:scene3d>
        <a:sp3d>
          <a:bevelT prst="slope"/>
        </a:sp3d>
      </dgm:spPr>
      <dgm:t>
        <a:bodyPr/>
        <a:lstStyle/>
        <a:p>
          <a:r>
            <a:rPr lang="en-US" sz="1800" b="1">
              <a:solidFill>
                <a:schemeClr val="bg1"/>
              </a:solidFill>
              <a:latin typeface="Comic Sans MS" panose="030F0702030302020204" pitchFamily="66" charset="0"/>
              <a:cs typeface="Arial" panose="020B0604020202020204" pitchFamily="34" charset="0"/>
            </a:rPr>
            <a:t>Energy storage</a:t>
          </a:r>
        </a:p>
      </dgm:t>
    </dgm:pt>
    <dgm:pt modelId="{BCEC47DB-C195-43E3-972C-DDCF6FC55CB5}" type="parTrans" cxnId="{9FEFD97B-D859-4016-A302-4A60B0A97AC6}">
      <dgm:prSet/>
      <dgm:spPr/>
      <dgm:t>
        <a:bodyPr/>
        <a:lstStyle/>
        <a:p>
          <a:endParaRPr lang="en-US"/>
        </a:p>
      </dgm:t>
    </dgm:pt>
    <dgm:pt modelId="{77ADE2AF-9B1F-409E-90FB-FF8413713102}" type="sibTrans" cxnId="{9FEFD97B-D859-4016-A302-4A60B0A97AC6}">
      <dgm:prSet/>
      <dgm:spPr>
        <a:ln w="38100"/>
      </dgm:spPr>
      <dgm:t>
        <a:bodyPr/>
        <a:lstStyle/>
        <a:p>
          <a:endParaRPr lang="en-US"/>
        </a:p>
      </dgm:t>
    </dgm:pt>
    <dgm:pt modelId="{8D380807-E34E-4EBC-AFF6-4905BB09586A}">
      <dgm:prSet phldrT="[Text]" custT="1"/>
      <dgm:spPr>
        <a:solidFill>
          <a:srgbClr val="945BAD"/>
        </a:solidFill>
        <a:scene3d>
          <a:camera prst="orthographicFront"/>
          <a:lightRig rig="threePt" dir="t"/>
        </a:scene3d>
        <a:sp3d>
          <a:bevelT prst="slope"/>
        </a:sp3d>
      </dgm:spPr>
      <dgm:t>
        <a:bodyPr/>
        <a:lstStyle/>
        <a:p>
          <a:r>
            <a:rPr lang="en-US" sz="1800" b="1">
              <a:solidFill>
                <a:schemeClr val="bg1"/>
              </a:solidFill>
              <a:latin typeface="Comic Sans MS" panose="030F0702030302020204" pitchFamily="66" charset="0"/>
              <a:cs typeface="Arial" panose="020B0604020202020204" pitchFamily="34" charset="0"/>
            </a:rPr>
            <a:t>Biomaterials</a:t>
          </a:r>
        </a:p>
      </dgm:t>
    </dgm:pt>
    <dgm:pt modelId="{A5991065-FBC0-4A03-AAF2-B254E6177926}" type="parTrans" cxnId="{CEC18B7E-D6C9-487F-81BD-852752B4F1F5}">
      <dgm:prSet/>
      <dgm:spPr/>
      <dgm:t>
        <a:bodyPr/>
        <a:lstStyle/>
        <a:p>
          <a:endParaRPr lang="en-US"/>
        </a:p>
      </dgm:t>
    </dgm:pt>
    <dgm:pt modelId="{00750B28-096E-4ABF-B999-AB1CD7BF7A35}" type="sibTrans" cxnId="{CEC18B7E-D6C9-487F-81BD-852752B4F1F5}">
      <dgm:prSet/>
      <dgm:spPr>
        <a:ln w="38100"/>
      </dgm:spPr>
      <dgm:t>
        <a:bodyPr/>
        <a:lstStyle/>
        <a:p>
          <a:endParaRPr lang="en-US"/>
        </a:p>
      </dgm:t>
    </dgm:pt>
    <dgm:pt modelId="{A5C97A33-6179-4174-AF30-95DA4371FEA9}">
      <dgm:prSet custT="1"/>
      <dgm:spPr>
        <a:solidFill>
          <a:srgbClr val="FF4343"/>
        </a:solidFill>
        <a:scene3d>
          <a:camera prst="orthographicFront"/>
          <a:lightRig rig="threePt" dir="t"/>
        </a:scene3d>
        <a:sp3d>
          <a:bevelT prst="slope"/>
        </a:sp3d>
      </dgm:spPr>
      <dgm:t>
        <a:bodyPr/>
        <a:lstStyle/>
        <a:p>
          <a:r>
            <a:rPr lang="en-US" sz="1800" b="1">
              <a:solidFill>
                <a:schemeClr val="bg1"/>
              </a:solidFill>
              <a:latin typeface="Comic Sans MS" panose="030F0702030302020204" pitchFamily="66" charset="0"/>
              <a:cs typeface="Arial" panose="020B0604020202020204" pitchFamily="34" charset="0"/>
            </a:rPr>
            <a:t>Electronics</a:t>
          </a:r>
        </a:p>
      </dgm:t>
    </dgm:pt>
    <dgm:pt modelId="{9AE10391-C125-44DD-A3EB-54FF369689C5}" type="parTrans" cxnId="{4A6D86A2-68C8-4028-8B76-392FEF32CACA}">
      <dgm:prSet/>
      <dgm:spPr/>
      <dgm:t>
        <a:bodyPr/>
        <a:lstStyle/>
        <a:p>
          <a:endParaRPr lang="en-US"/>
        </a:p>
      </dgm:t>
    </dgm:pt>
    <dgm:pt modelId="{F1888EB2-F208-4E5F-B240-624DE25966A1}" type="sibTrans" cxnId="{4A6D86A2-68C8-4028-8B76-392FEF32CACA}">
      <dgm:prSet/>
      <dgm:spPr>
        <a:ln w="38100"/>
      </dgm:spPr>
      <dgm:t>
        <a:bodyPr/>
        <a:lstStyle/>
        <a:p>
          <a:endParaRPr lang="en-US"/>
        </a:p>
      </dgm:t>
    </dgm:pt>
    <dgm:pt modelId="{BC482B4F-C47C-4CCD-BB60-FDFB2ED4D3AB}">
      <dgm:prSet custT="1"/>
      <dgm:spPr>
        <a:solidFill>
          <a:srgbClr val="C00000"/>
        </a:solidFill>
        <a:scene3d>
          <a:camera prst="orthographicFront"/>
          <a:lightRig rig="threePt" dir="t"/>
        </a:scene3d>
        <a:sp3d>
          <a:bevelT prst="slope"/>
        </a:sp3d>
      </dgm:spPr>
      <dgm:t>
        <a:bodyPr/>
        <a:lstStyle/>
        <a:p>
          <a:r>
            <a:rPr lang="en-US" sz="1800" b="1">
              <a:solidFill>
                <a:schemeClr val="bg1"/>
              </a:solidFill>
              <a:latin typeface="Comic Sans MS" panose="030F0702030302020204" pitchFamily="66" charset="0"/>
              <a:cs typeface="Arial" panose="020B0604020202020204" pitchFamily="34" charset="0"/>
            </a:rPr>
            <a:t>Aerospace</a:t>
          </a:r>
        </a:p>
      </dgm:t>
    </dgm:pt>
    <dgm:pt modelId="{E7A33B2D-3885-475A-BA4F-B999F79B7EA8}" type="parTrans" cxnId="{3DBBFACC-A5A2-4A93-8883-C1729529E822}">
      <dgm:prSet/>
      <dgm:spPr/>
      <dgm:t>
        <a:bodyPr/>
        <a:lstStyle/>
        <a:p>
          <a:endParaRPr lang="en-US"/>
        </a:p>
      </dgm:t>
    </dgm:pt>
    <dgm:pt modelId="{00E79869-BFA8-450F-BE78-8203A8EC3E28}" type="sibTrans" cxnId="{3DBBFACC-A5A2-4A93-8883-C1729529E822}">
      <dgm:prSet/>
      <dgm:spPr>
        <a:ln w="38100"/>
      </dgm:spPr>
      <dgm:t>
        <a:bodyPr/>
        <a:lstStyle/>
        <a:p>
          <a:endParaRPr lang="en-US"/>
        </a:p>
      </dgm:t>
    </dgm:pt>
    <dgm:pt modelId="{156FF075-4095-405A-95EE-4A6777204DFF}">
      <dgm:prSet custT="1"/>
      <dgm:spPr>
        <a:solidFill>
          <a:srgbClr val="00B0F0"/>
        </a:solidFill>
        <a:scene3d>
          <a:camera prst="orthographicFront"/>
          <a:lightRig rig="threePt" dir="t"/>
        </a:scene3d>
        <a:sp3d>
          <a:bevelT prst="slope"/>
        </a:sp3d>
      </dgm:spPr>
      <dgm:t>
        <a:bodyPr/>
        <a:lstStyle/>
        <a:p>
          <a:r>
            <a:rPr lang="en-US" sz="1800" b="1">
              <a:solidFill>
                <a:schemeClr val="bg1"/>
              </a:solidFill>
              <a:latin typeface="Comic Sans MS" panose="030F0702030302020204" pitchFamily="66" charset="0"/>
              <a:cs typeface="Arial" panose="020B0604020202020204" pitchFamily="34" charset="0"/>
            </a:rPr>
            <a:t>Automobiles</a:t>
          </a:r>
        </a:p>
      </dgm:t>
    </dgm:pt>
    <dgm:pt modelId="{7D88067B-7782-47A2-9366-7786A9B0C04A}" type="parTrans" cxnId="{33E700A5-21BE-4439-B38C-D08CF7307B99}">
      <dgm:prSet/>
      <dgm:spPr/>
      <dgm:t>
        <a:bodyPr/>
        <a:lstStyle/>
        <a:p>
          <a:endParaRPr lang="en-US"/>
        </a:p>
      </dgm:t>
    </dgm:pt>
    <dgm:pt modelId="{71F183EC-F616-464D-B171-47A0452F09EF}" type="sibTrans" cxnId="{33E700A5-21BE-4439-B38C-D08CF7307B99}">
      <dgm:prSet/>
      <dgm:spPr>
        <a:ln w="38100"/>
      </dgm:spPr>
      <dgm:t>
        <a:bodyPr/>
        <a:lstStyle/>
        <a:p>
          <a:endParaRPr lang="en-US"/>
        </a:p>
      </dgm:t>
    </dgm:pt>
    <dgm:pt modelId="{1079E2B5-33DD-4469-AE0D-16C5129A40C0}" type="pres">
      <dgm:prSet presAssocID="{FF871D27-CD7E-469F-9124-8FF366657EE2}" presName="cycle" presStyleCnt="0">
        <dgm:presLayoutVars>
          <dgm:dir/>
          <dgm:resizeHandles val="exact"/>
        </dgm:presLayoutVars>
      </dgm:prSet>
      <dgm:spPr/>
    </dgm:pt>
    <dgm:pt modelId="{7EA90AE2-A8B1-47A6-BB76-BF6A1468797F}" type="pres">
      <dgm:prSet presAssocID="{280E012E-DB02-4952-B690-055FAF6C2951}" presName="node" presStyleLbl="node1" presStyleIdx="0" presStyleCnt="7">
        <dgm:presLayoutVars>
          <dgm:bulletEnabled val="1"/>
        </dgm:presLayoutVars>
      </dgm:prSet>
      <dgm:spPr/>
    </dgm:pt>
    <dgm:pt modelId="{71AE8994-75A2-4E97-89D5-EB4C1BB396CD}" type="pres">
      <dgm:prSet presAssocID="{280E012E-DB02-4952-B690-055FAF6C2951}" presName="spNode" presStyleCnt="0"/>
      <dgm:spPr/>
    </dgm:pt>
    <dgm:pt modelId="{D4BEB7B9-1E77-4FA7-A051-7DF4B951402E}" type="pres">
      <dgm:prSet presAssocID="{B7F05A70-953C-4692-B1EC-F8B4AF591F7B}" presName="sibTrans" presStyleLbl="sibTrans1D1" presStyleIdx="0" presStyleCnt="7"/>
      <dgm:spPr/>
    </dgm:pt>
    <dgm:pt modelId="{4B4521B1-AA7E-4775-AB7B-C9D9CC6ED8DD}" type="pres">
      <dgm:prSet presAssocID="{1EF4302B-1394-495E-B04D-1276227ED3E5}" presName="node" presStyleLbl="node1" presStyleIdx="1" presStyleCnt="7" custScaleX="131027">
        <dgm:presLayoutVars>
          <dgm:bulletEnabled val="1"/>
        </dgm:presLayoutVars>
      </dgm:prSet>
      <dgm:spPr/>
    </dgm:pt>
    <dgm:pt modelId="{8AD9DE06-0B07-466E-AD8B-F63FE1E4C797}" type="pres">
      <dgm:prSet presAssocID="{1EF4302B-1394-495E-B04D-1276227ED3E5}" presName="spNode" presStyleCnt="0"/>
      <dgm:spPr/>
    </dgm:pt>
    <dgm:pt modelId="{B337D87B-6F5E-49A7-B5D4-FA18A9132505}" type="pres">
      <dgm:prSet presAssocID="{7A199189-D132-4557-9D1B-5542A7A7548A}" presName="sibTrans" presStyleLbl="sibTrans1D1" presStyleIdx="1" presStyleCnt="7"/>
      <dgm:spPr/>
    </dgm:pt>
    <dgm:pt modelId="{9D4365C3-39B3-4859-BC1B-8A0FA8C31E67}" type="pres">
      <dgm:prSet presAssocID="{BC482B4F-C47C-4CCD-BB60-FDFB2ED4D3AB}" presName="node" presStyleLbl="node1" presStyleIdx="2" presStyleCnt="7" custScaleX="122465">
        <dgm:presLayoutVars>
          <dgm:bulletEnabled val="1"/>
        </dgm:presLayoutVars>
      </dgm:prSet>
      <dgm:spPr/>
    </dgm:pt>
    <dgm:pt modelId="{CDD51889-8BEF-4E81-B499-A7961817846A}" type="pres">
      <dgm:prSet presAssocID="{BC482B4F-C47C-4CCD-BB60-FDFB2ED4D3AB}" presName="spNode" presStyleCnt="0"/>
      <dgm:spPr/>
    </dgm:pt>
    <dgm:pt modelId="{95E28976-6864-4E7B-9E82-067286E50AC2}" type="pres">
      <dgm:prSet presAssocID="{00E79869-BFA8-450F-BE78-8203A8EC3E28}" presName="sibTrans" presStyleLbl="sibTrans1D1" presStyleIdx="2" presStyleCnt="7"/>
      <dgm:spPr/>
    </dgm:pt>
    <dgm:pt modelId="{2E4B7062-E4C0-4426-9379-888F67EDE261}" type="pres">
      <dgm:prSet presAssocID="{B0CA15FE-D01C-4F97-A85E-E59ECDFEB593}" presName="node" presStyleLbl="node1" presStyleIdx="3" presStyleCnt="7" custScaleX="131834">
        <dgm:presLayoutVars>
          <dgm:bulletEnabled val="1"/>
        </dgm:presLayoutVars>
      </dgm:prSet>
      <dgm:spPr/>
    </dgm:pt>
    <dgm:pt modelId="{F45D36AF-ED8E-4E26-97C1-A3CBA8AFD231}" type="pres">
      <dgm:prSet presAssocID="{B0CA15FE-D01C-4F97-A85E-E59ECDFEB593}" presName="spNode" presStyleCnt="0"/>
      <dgm:spPr/>
    </dgm:pt>
    <dgm:pt modelId="{FF9F33EA-1112-44B8-B1F4-2D0872AB049C}" type="pres">
      <dgm:prSet presAssocID="{77ADE2AF-9B1F-409E-90FB-FF8413713102}" presName="sibTrans" presStyleLbl="sibTrans1D1" presStyleIdx="3" presStyleCnt="7"/>
      <dgm:spPr/>
    </dgm:pt>
    <dgm:pt modelId="{F6CDB95E-B1F6-4CEB-A299-FE89CB04AA98}" type="pres">
      <dgm:prSet presAssocID="{8D380807-E34E-4EBC-AFF6-4905BB09586A}" presName="node" presStyleLbl="node1" presStyleIdx="4" presStyleCnt="7" custScaleX="140977">
        <dgm:presLayoutVars>
          <dgm:bulletEnabled val="1"/>
        </dgm:presLayoutVars>
      </dgm:prSet>
      <dgm:spPr/>
    </dgm:pt>
    <dgm:pt modelId="{48417557-65C1-479B-83D6-EEFA1E16623C}" type="pres">
      <dgm:prSet presAssocID="{8D380807-E34E-4EBC-AFF6-4905BB09586A}" presName="spNode" presStyleCnt="0"/>
      <dgm:spPr/>
    </dgm:pt>
    <dgm:pt modelId="{626BA629-8C2B-4318-B98F-426A386BA35F}" type="pres">
      <dgm:prSet presAssocID="{00750B28-096E-4ABF-B999-AB1CD7BF7A35}" presName="sibTrans" presStyleLbl="sibTrans1D1" presStyleIdx="4" presStyleCnt="7"/>
      <dgm:spPr/>
    </dgm:pt>
    <dgm:pt modelId="{AB9F3D83-A71E-4C9A-94AB-BDBB868601B3}" type="pres">
      <dgm:prSet presAssocID="{A5C97A33-6179-4174-AF30-95DA4371FEA9}" presName="node" presStyleLbl="node1" presStyleIdx="5" presStyleCnt="7" custScaleX="139514">
        <dgm:presLayoutVars>
          <dgm:bulletEnabled val="1"/>
        </dgm:presLayoutVars>
      </dgm:prSet>
      <dgm:spPr/>
    </dgm:pt>
    <dgm:pt modelId="{CC12EC5E-EFFC-471B-AE36-CE43EA498CBC}" type="pres">
      <dgm:prSet presAssocID="{A5C97A33-6179-4174-AF30-95DA4371FEA9}" presName="spNode" presStyleCnt="0"/>
      <dgm:spPr/>
    </dgm:pt>
    <dgm:pt modelId="{5E706E71-12EC-4DD5-942A-254BBDB30F80}" type="pres">
      <dgm:prSet presAssocID="{F1888EB2-F208-4E5F-B240-624DE25966A1}" presName="sibTrans" presStyleLbl="sibTrans1D1" presStyleIdx="5" presStyleCnt="7"/>
      <dgm:spPr/>
    </dgm:pt>
    <dgm:pt modelId="{361C892A-99E0-47ED-9334-FABB4A3C71AE}" type="pres">
      <dgm:prSet presAssocID="{156FF075-4095-405A-95EE-4A6777204DFF}" presName="node" presStyleLbl="node1" presStyleIdx="6" presStyleCnt="7" custScaleX="134677">
        <dgm:presLayoutVars>
          <dgm:bulletEnabled val="1"/>
        </dgm:presLayoutVars>
      </dgm:prSet>
      <dgm:spPr/>
    </dgm:pt>
    <dgm:pt modelId="{658C87D0-8D21-4DB4-B91F-C52E18299459}" type="pres">
      <dgm:prSet presAssocID="{156FF075-4095-405A-95EE-4A6777204DFF}" presName="spNode" presStyleCnt="0"/>
      <dgm:spPr/>
    </dgm:pt>
    <dgm:pt modelId="{94D795E4-5257-410C-90D3-B380AB89D20C}" type="pres">
      <dgm:prSet presAssocID="{71F183EC-F616-464D-B171-47A0452F09EF}" presName="sibTrans" presStyleLbl="sibTrans1D1" presStyleIdx="6" presStyleCnt="7"/>
      <dgm:spPr/>
    </dgm:pt>
  </dgm:ptLst>
  <dgm:cxnLst>
    <dgm:cxn modelId="{52E36A05-C63F-4C43-A831-7867568122FA}" type="presOf" srcId="{1EF4302B-1394-495E-B04D-1276227ED3E5}" destId="{4B4521B1-AA7E-4775-AB7B-C9D9CC6ED8DD}" srcOrd="0" destOrd="0" presId="urn:microsoft.com/office/officeart/2005/8/layout/cycle6"/>
    <dgm:cxn modelId="{7C08452A-99D9-428C-B0A6-9B0C39DE0735}" type="presOf" srcId="{A5C97A33-6179-4174-AF30-95DA4371FEA9}" destId="{AB9F3D83-A71E-4C9A-94AB-BDBB868601B3}" srcOrd="0" destOrd="0" presId="urn:microsoft.com/office/officeart/2005/8/layout/cycle6"/>
    <dgm:cxn modelId="{CCB7D631-BEFB-4B1B-A5AD-6A97A68F8519}" type="presOf" srcId="{00750B28-096E-4ABF-B999-AB1CD7BF7A35}" destId="{626BA629-8C2B-4318-B98F-426A386BA35F}" srcOrd="0" destOrd="0" presId="urn:microsoft.com/office/officeart/2005/8/layout/cycle6"/>
    <dgm:cxn modelId="{B20E7035-2F82-461B-BF4C-AB6987A1B5EB}" type="presOf" srcId="{F1888EB2-F208-4E5F-B240-624DE25966A1}" destId="{5E706E71-12EC-4DD5-942A-254BBDB30F80}" srcOrd="0" destOrd="0" presId="urn:microsoft.com/office/officeart/2005/8/layout/cycle6"/>
    <dgm:cxn modelId="{0F86255E-1CD1-4E08-B36D-EE9C0FFFB8EC}" type="presOf" srcId="{156FF075-4095-405A-95EE-4A6777204DFF}" destId="{361C892A-99E0-47ED-9334-FABB4A3C71AE}" srcOrd="0" destOrd="0" presId="urn:microsoft.com/office/officeart/2005/8/layout/cycle6"/>
    <dgm:cxn modelId="{1AD13C4F-24B2-4217-A0F7-27F48E14B35B}" type="presOf" srcId="{B0CA15FE-D01C-4F97-A85E-E59ECDFEB593}" destId="{2E4B7062-E4C0-4426-9379-888F67EDE261}" srcOrd="0" destOrd="0" presId="urn:microsoft.com/office/officeart/2005/8/layout/cycle6"/>
    <dgm:cxn modelId="{0DBFBF7B-46D5-4B7D-8F3F-15DF79A661FB}" type="presOf" srcId="{00E79869-BFA8-450F-BE78-8203A8EC3E28}" destId="{95E28976-6864-4E7B-9E82-067286E50AC2}" srcOrd="0" destOrd="0" presId="urn:microsoft.com/office/officeart/2005/8/layout/cycle6"/>
    <dgm:cxn modelId="{9FEFD97B-D859-4016-A302-4A60B0A97AC6}" srcId="{FF871D27-CD7E-469F-9124-8FF366657EE2}" destId="{B0CA15FE-D01C-4F97-A85E-E59ECDFEB593}" srcOrd="3" destOrd="0" parTransId="{BCEC47DB-C195-43E3-972C-DDCF6FC55CB5}" sibTransId="{77ADE2AF-9B1F-409E-90FB-FF8413713102}"/>
    <dgm:cxn modelId="{CEC18B7E-D6C9-487F-81BD-852752B4F1F5}" srcId="{FF871D27-CD7E-469F-9124-8FF366657EE2}" destId="{8D380807-E34E-4EBC-AFF6-4905BB09586A}" srcOrd="4" destOrd="0" parTransId="{A5991065-FBC0-4A03-AAF2-B254E6177926}" sibTransId="{00750B28-096E-4ABF-B999-AB1CD7BF7A35}"/>
    <dgm:cxn modelId="{6A723F9F-6E0E-427A-A370-34822C00C548}" type="presOf" srcId="{77ADE2AF-9B1F-409E-90FB-FF8413713102}" destId="{FF9F33EA-1112-44B8-B1F4-2D0872AB049C}" srcOrd="0" destOrd="0" presId="urn:microsoft.com/office/officeart/2005/8/layout/cycle6"/>
    <dgm:cxn modelId="{4A6D86A2-68C8-4028-8B76-392FEF32CACA}" srcId="{FF871D27-CD7E-469F-9124-8FF366657EE2}" destId="{A5C97A33-6179-4174-AF30-95DA4371FEA9}" srcOrd="5" destOrd="0" parTransId="{9AE10391-C125-44DD-A3EB-54FF369689C5}" sibTransId="{F1888EB2-F208-4E5F-B240-624DE25966A1}"/>
    <dgm:cxn modelId="{33E700A5-21BE-4439-B38C-D08CF7307B99}" srcId="{FF871D27-CD7E-469F-9124-8FF366657EE2}" destId="{156FF075-4095-405A-95EE-4A6777204DFF}" srcOrd="6" destOrd="0" parTransId="{7D88067B-7782-47A2-9366-7786A9B0C04A}" sibTransId="{71F183EC-F616-464D-B171-47A0452F09EF}"/>
    <dgm:cxn modelId="{4CDC5EA9-0818-4807-83C1-F2CAB9A7080C}" type="presOf" srcId="{B7F05A70-953C-4692-B1EC-F8B4AF591F7B}" destId="{D4BEB7B9-1E77-4FA7-A051-7DF4B951402E}" srcOrd="0" destOrd="0" presId="urn:microsoft.com/office/officeart/2005/8/layout/cycle6"/>
    <dgm:cxn modelId="{EB59B5AA-8BAC-4BE0-A959-301BD4654237}" type="presOf" srcId="{280E012E-DB02-4952-B690-055FAF6C2951}" destId="{7EA90AE2-A8B1-47A6-BB76-BF6A1468797F}" srcOrd="0" destOrd="0" presId="urn:microsoft.com/office/officeart/2005/8/layout/cycle6"/>
    <dgm:cxn modelId="{9AA121AE-1CF8-4845-A8FF-30913C0C9312}" type="presOf" srcId="{FF871D27-CD7E-469F-9124-8FF366657EE2}" destId="{1079E2B5-33DD-4469-AE0D-16C5129A40C0}" srcOrd="0" destOrd="0" presId="urn:microsoft.com/office/officeart/2005/8/layout/cycle6"/>
    <dgm:cxn modelId="{D7B02DB9-AC18-42DB-B891-066442BC1A04}" type="presOf" srcId="{8D380807-E34E-4EBC-AFF6-4905BB09586A}" destId="{F6CDB95E-B1F6-4CEB-A299-FE89CB04AA98}" srcOrd="0" destOrd="0" presId="urn:microsoft.com/office/officeart/2005/8/layout/cycle6"/>
    <dgm:cxn modelId="{AF8D72C1-BC49-4065-A785-B27F965C2282}" srcId="{FF871D27-CD7E-469F-9124-8FF366657EE2}" destId="{280E012E-DB02-4952-B690-055FAF6C2951}" srcOrd="0" destOrd="0" parTransId="{D8C6C24B-A84C-4ED4-AB04-AB02A746C3D3}" sibTransId="{B7F05A70-953C-4692-B1EC-F8B4AF591F7B}"/>
    <dgm:cxn modelId="{46564DCB-D015-4044-B1DE-266400DC32D8}" type="presOf" srcId="{71F183EC-F616-464D-B171-47A0452F09EF}" destId="{94D795E4-5257-410C-90D3-B380AB89D20C}" srcOrd="0" destOrd="0" presId="urn:microsoft.com/office/officeart/2005/8/layout/cycle6"/>
    <dgm:cxn modelId="{2A66C9CC-5E31-43E5-93A8-18DA95920823}" srcId="{FF871D27-CD7E-469F-9124-8FF366657EE2}" destId="{1EF4302B-1394-495E-B04D-1276227ED3E5}" srcOrd="1" destOrd="0" parTransId="{73A390E6-AC06-428D-8049-DEF0ABD4BD55}" sibTransId="{7A199189-D132-4557-9D1B-5542A7A7548A}"/>
    <dgm:cxn modelId="{3DBBFACC-A5A2-4A93-8883-C1729529E822}" srcId="{FF871D27-CD7E-469F-9124-8FF366657EE2}" destId="{BC482B4F-C47C-4CCD-BB60-FDFB2ED4D3AB}" srcOrd="2" destOrd="0" parTransId="{E7A33B2D-3885-475A-BA4F-B999F79B7EA8}" sibTransId="{00E79869-BFA8-450F-BE78-8203A8EC3E28}"/>
    <dgm:cxn modelId="{461A5AD0-7F58-404B-B785-00A64120F56F}" type="presOf" srcId="{BC482B4F-C47C-4CCD-BB60-FDFB2ED4D3AB}" destId="{9D4365C3-39B3-4859-BC1B-8A0FA8C31E67}" srcOrd="0" destOrd="0" presId="urn:microsoft.com/office/officeart/2005/8/layout/cycle6"/>
    <dgm:cxn modelId="{A23025FD-946F-4976-BF69-79B1865104BF}" type="presOf" srcId="{7A199189-D132-4557-9D1B-5542A7A7548A}" destId="{B337D87B-6F5E-49A7-B5D4-FA18A9132505}" srcOrd="0" destOrd="0" presId="urn:microsoft.com/office/officeart/2005/8/layout/cycle6"/>
    <dgm:cxn modelId="{5F242F5B-B134-4A9F-A733-4B90804DC796}" type="presParOf" srcId="{1079E2B5-33DD-4469-AE0D-16C5129A40C0}" destId="{7EA90AE2-A8B1-47A6-BB76-BF6A1468797F}" srcOrd="0" destOrd="0" presId="urn:microsoft.com/office/officeart/2005/8/layout/cycle6"/>
    <dgm:cxn modelId="{7316295A-C64D-46DB-81C7-CBF249C1A791}" type="presParOf" srcId="{1079E2B5-33DD-4469-AE0D-16C5129A40C0}" destId="{71AE8994-75A2-4E97-89D5-EB4C1BB396CD}" srcOrd="1" destOrd="0" presId="urn:microsoft.com/office/officeart/2005/8/layout/cycle6"/>
    <dgm:cxn modelId="{4C92A294-5C37-4883-A4DC-EF6E43AE94B9}" type="presParOf" srcId="{1079E2B5-33DD-4469-AE0D-16C5129A40C0}" destId="{D4BEB7B9-1E77-4FA7-A051-7DF4B951402E}" srcOrd="2" destOrd="0" presId="urn:microsoft.com/office/officeart/2005/8/layout/cycle6"/>
    <dgm:cxn modelId="{ED439DCC-9C38-48C0-AC98-19C4A34DCAFF}" type="presParOf" srcId="{1079E2B5-33DD-4469-AE0D-16C5129A40C0}" destId="{4B4521B1-AA7E-4775-AB7B-C9D9CC6ED8DD}" srcOrd="3" destOrd="0" presId="urn:microsoft.com/office/officeart/2005/8/layout/cycle6"/>
    <dgm:cxn modelId="{15BD6620-5B3C-4049-94F2-63FF09FAC1A5}" type="presParOf" srcId="{1079E2B5-33DD-4469-AE0D-16C5129A40C0}" destId="{8AD9DE06-0B07-466E-AD8B-F63FE1E4C797}" srcOrd="4" destOrd="0" presId="urn:microsoft.com/office/officeart/2005/8/layout/cycle6"/>
    <dgm:cxn modelId="{F4F56E6D-9E13-4BC8-8238-1A55196B6CEE}" type="presParOf" srcId="{1079E2B5-33DD-4469-AE0D-16C5129A40C0}" destId="{B337D87B-6F5E-49A7-B5D4-FA18A9132505}" srcOrd="5" destOrd="0" presId="urn:microsoft.com/office/officeart/2005/8/layout/cycle6"/>
    <dgm:cxn modelId="{D11581DF-90D6-4808-9E93-3BFB38D80040}" type="presParOf" srcId="{1079E2B5-33DD-4469-AE0D-16C5129A40C0}" destId="{9D4365C3-39B3-4859-BC1B-8A0FA8C31E67}" srcOrd="6" destOrd="0" presId="urn:microsoft.com/office/officeart/2005/8/layout/cycle6"/>
    <dgm:cxn modelId="{173A0A92-6066-43E0-A5AD-420CB38190F7}" type="presParOf" srcId="{1079E2B5-33DD-4469-AE0D-16C5129A40C0}" destId="{CDD51889-8BEF-4E81-B499-A7961817846A}" srcOrd="7" destOrd="0" presId="urn:microsoft.com/office/officeart/2005/8/layout/cycle6"/>
    <dgm:cxn modelId="{3EBBACB1-CDD8-4CC6-978F-60F8D5EF04F8}" type="presParOf" srcId="{1079E2B5-33DD-4469-AE0D-16C5129A40C0}" destId="{95E28976-6864-4E7B-9E82-067286E50AC2}" srcOrd="8" destOrd="0" presId="urn:microsoft.com/office/officeart/2005/8/layout/cycle6"/>
    <dgm:cxn modelId="{E07D1C30-92BB-4DD7-985C-9C34F9785268}" type="presParOf" srcId="{1079E2B5-33DD-4469-AE0D-16C5129A40C0}" destId="{2E4B7062-E4C0-4426-9379-888F67EDE261}" srcOrd="9" destOrd="0" presId="urn:microsoft.com/office/officeart/2005/8/layout/cycle6"/>
    <dgm:cxn modelId="{CEEBCFDE-7BA5-4E84-ABD4-FB8DAC711732}" type="presParOf" srcId="{1079E2B5-33DD-4469-AE0D-16C5129A40C0}" destId="{F45D36AF-ED8E-4E26-97C1-A3CBA8AFD231}" srcOrd="10" destOrd="0" presId="urn:microsoft.com/office/officeart/2005/8/layout/cycle6"/>
    <dgm:cxn modelId="{64997160-B9B8-45AE-B9F8-B1A8CBB0AEC2}" type="presParOf" srcId="{1079E2B5-33DD-4469-AE0D-16C5129A40C0}" destId="{FF9F33EA-1112-44B8-B1F4-2D0872AB049C}" srcOrd="11" destOrd="0" presId="urn:microsoft.com/office/officeart/2005/8/layout/cycle6"/>
    <dgm:cxn modelId="{E58856FC-7028-45E7-AC98-E73387452E0F}" type="presParOf" srcId="{1079E2B5-33DD-4469-AE0D-16C5129A40C0}" destId="{F6CDB95E-B1F6-4CEB-A299-FE89CB04AA98}" srcOrd="12" destOrd="0" presId="urn:microsoft.com/office/officeart/2005/8/layout/cycle6"/>
    <dgm:cxn modelId="{CBDF7C07-3070-48CA-A3AD-104FFDECF90D}" type="presParOf" srcId="{1079E2B5-33DD-4469-AE0D-16C5129A40C0}" destId="{48417557-65C1-479B-83D6-EEFA1E16623C}" srcOrd="13" destOrd="0" presId="urn:microsoft.com/office/officeart/2005/8/layout/cycle6"/>
    <dgm:cxn modelId="{C230EE81-05F0-48AD-9E77-42915D44F287}" type="presParOf" srcId="{1079E2B5-33DD-4469-AE0D-16C5129A40C0}" destId="{626BA629-8C2B-4318-B98F-426A386BA35F}" srcOrd="14" destOrd="0" presId="urn:microsoft.com/office/officeart/2005/8/layout/cycle6"/>
    <dgm:cxn modelId="{8C9D3ABE-C31B-4A19-ACB9-70CE64C9DCC4}" type="presParOf" srcId="{1079E2B5-33DD-4469-AE0D-16C5129A40C0}" destId="{AB9F3D83-A71E-4C9A-94AB-BDBB868601B3}" srcOrd="15" destOrd="0" presId="urn:microsoft.com/office/officeart/2005/8/layout/cycle6"/>
    <dgm:cxn modelId="{27DEBAF5-0B2B-4E31-AEEE-AE5EC1A0BC25}" type="presParOf" srcId="{1079E2B5-33DD-4469-AE0D-16C5129A40C0}" destId="{CC12EC5E-EFFC-471B-AE36-CE43EA498CBC}" srcOrd="16" destOrd="0" presId="urn:microsoft.com/office/officeart/2005/8/layout/cycle6"/>
    <dgm:cxn modelId="{37739B42-C877-469B-87A7-1DF815BBE1AC}" type="presParOf" srcId="{1079E2B5-33DD-4469-AE0D-16C5129A40C0}" destId="{5E706E71-12EC-4DD5-942A-254BBDB30F80}" srcOrd="17" destOrd="0" presId="urn:microsoft.com/office/officeart/2005/8/layout/cycle6"/>
    <dgm:cxn modelId="{3D05FB88-85B1-470D-B699-032EDFD7F820}" type="presParOf" srcId="{1079E2B5-33DD-4469-AE0D-16C5129A40C0}" destId="{361C892A-99E0-47ED-9334-FABB4A3C71AE}" srcOrd="18" destOrd="0" presId="urn:microsoft.com/office/officeart/2005/8/layout/cycle6"/>
    <dgm:cxn modelId="{A531022E-580A-4207-88F5-A04A0CCDBB49}" type="presParOf" srcId="{1079E2B5-33DD-4469-AE0D-16C5129A40C0}" destId="{658C87D0-8D21-4DB4-B91F-C52E18299459}" srcOrd="19" destOrd="0" presId="urn:microsoft.com/office/officeart/2005/8/layout/cycle6"/>
    <dgm:cxn modelId="{D62A7ED5-24D9-4864-B5D0-393016B0BE1C}" type="presParOf" srcId="{1079E2B5-33DD-4469-AE0D-16C5129A40C0}" destId="{94D795E4-5257-410C-90D3-B380AB89D20C}" srcOrd="20"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A90AE2-A8B1-47A6-BB76-BF6A1468797F}">
      <dsp:nvSpPr>
        <dsp:cNvPr id="0" name=""/>
        <dsp:cNvSpPr/>
      </dsp:nvSpPr>
      <dsp:spPr>
        <a:xfrm>
          <a:off x="2788986" y="1392"/>
          <a:ext cx="1141402" cy="741911"/>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slope"/>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Comic Sans MS" panose="030F0702030302020204" pitchFamily="66" charset="0"/>
              <a:cs typeface="Arial" panose="020B0604020202020204" pitchFamily="34" charset="0"/>
            </a:rPr>
            <a:t>Aviation</a:t>
          </a:r>
        </a:p>
      </dsp:txBody>
      <dsp:txXfrm>
        <a:off x="2825203" y="37609"/>
        <a:ext cx="1068968" cy="669477"/>
      </dsp:txXfrm>
    </dsp:sp>
    <dsp:sp modelId="{D4BEB7B9-1E77-4FA7-A051-7DF4B951402E}">
      <dsp:nvSpPr>
        <dsp:cNvPr id="0" name=""/>
        <dsp:cNvSpPr/>
      </dsp:nvSpPr>
      <dsp:spPr>
        <a:xfrm>
          <a:off x="1239869" y="372348"/>
          <a:ext cx="4239636" cy="4239636"/>
        </a:xfrm>
        <a:custGeom>
          <a:avLst/>
          <a:gdLst/>
          <a:ahLst/>
          <a:cxnLst/>
          <a:rect l="0" t="0" r="0" b="0"/>
          <a:pathLst>
            <a:path>
              <a:moveTo>
                <a:pt x="2698095" y="80400"/>
              </a:moveTo>
              <a:arcTo wR="2119818" hR="2119818" stAng="17149842" swAng="1258260"/>
            </a:path>
          </a:pathLst>
        </a:custGeom>
        <a:noFill/>
        <a:ln w="38100" cap="flat" cmpd="sng" algn="ctr">
          <a:solidFill>
            <a:scrgbClr r="0" g="0" b="0"/>
          </a:solidFill>
          <a:prstDash val="solid"/>
          <a:miter lim="800000"/>
        </a:ln>
        <a:effectLst/>
      </dsp:spPr>
      <dsp:style>
        <a:lnRef idx="1">
          <a:scrgbClr r="0" g="0" b="0"/>
        </a:lnRef>
        <a:fillRef idx="0">
          <a:scrgbClr r="0" g="0" b="0"/>
        </a:fillRef>
        <a:effectRef idx="0">
          <a:scrgbClr r="0" g="0" b="0"/>
        </a:effectRef>
        <a:fontRef idx="minor"/>
      </dsp:style>
    </dsp:sp>
    <dsp:sp modelId="{4B4521B1-AA7E-4775-AB7B-C9D9CC6ED8DD}">
      <dsp:nvSpPr>
        <dsp:cNvPr id="0" name=""/>
        <dsp:cNvSpPr/>
      </dsp:nvSpPr>
      <dsp:spPr>
        <a:xfrm>
          <a:off x="4269255" y="799526"/>
          <a:ext cx="1495546" cy="741911"/>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slope"/>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Comic Sans MS" panose="030F0702030302020204" pitchFamily="66" charset="0"/>
              <a:cs typeface="Arial" panose="020B0604020202020204" pitchFamily="34" charset="0"/>
            </a:rPr>
            <a:t>Structures</a:t>
          </a:r>
        </a:p>
      </dsp:txBody>
      <dsp:txXfrm>
        <a:off x="4305472" y="835743"/>
        <a:ext cx="1423112" cy="669477"/>
      </dsp:txXfrm>
    </dsp:sp>
    <dsp:sp modelId="{B337D87B-6F5E-49A7-B5D4-FA18A9132505}">
      <dsp:nvSpPr>
        <dsp:cNvPr id="0" name=""/>
        <dsp:cNvSpPr/>
      </dsp:nvSpPr>
      <dsp:spPr>
        <a:xfrm>
          <a:off x="1239869" y="372348"/>
          <a:ext cx="4239636" cy="4239636"/>
        </a:xfrm>
        <a:custGeom>
          <a:avLst/>
          <a:gdLst/>
          <a:ahLst/>
          <a:cxnLst/>
          <a:rect l="0" t="0" r="0" b="0"/>
          <a:pathLst>
            <a:path>
              <a:moveTo>
                <a:pt x="4019276" y="1178707"/>
              </a:moveTo>
              <a:arcTo wR="2119818" hR="2119818" stAng="20018598" swAng="1727418"/>
            </a:path>
          </a:pathLst>
        </a:custGeom>
        <a:noFill/>
        <a:ln w="38100" cap="flat" cmpd="sng" algn="ctr">
          <a:solidFill>
            <a:scrgbClr r="0" g="0" b="0"/>
          </a:solidFill>
          <a:prstDash val="solid"/>
          <a:miter lim="800000"/>
        </a:ln>
        <a:effectLst/>
      </dsp:spPr>
      <dsp:style>
        <a:lnRef idx="1">
          <a:scrgbClr r="0" g="0" b="0"/>
        </a:lnRef>
        <a:fillRef idx="0">
          <a:scrgbClr r="0" g="0" b="0"/>
        </a:fillRef>
        <a:effectRef idx="0">
          <a:scrgbClr r="0" g="0" b="0"/>
        </a:effectRef>
        <a:fontRef idx="minor"/>
      </dsp:style>
    </dsp:sp>
    <dsp:sp modelId="{9D4365C3-39B3-4859-BC1B-8A0FA8C31E67}">
      <dsp:nvSpPr>
        <dsp:cNvPr id="0" name=""/>
        <dsp:cNvSpPr/>
      </dsp:nvSpPr>
      <dsp:spPr>
        <a:xfrm>
          <a:off x="4727448" y="2592914"/>
          <a:ext cx="1397819" cy="741911"/>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slope"/>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Comic Sans MS" panose="030F0702030302020204" pitchFamily="66" charset="0"/>
              <a:cs typeface="Arial" panose="020B0604020202020204" pitchFamily="34" charset="0"/>
            </a:rPr>
            <a:t>Aerospace</a:t>
          </a:r>
        </a:p>
      </dsp:txBody>
      <dsp:txXfrm>
        <a:off x="4763665" y="2629131"/>
        <a:ext cx="1325385" cy="669477"/>
      </dsp:txXfrm>
    </dsp:sp>
    <dsp:sp modelId="{95E28976-6864-4E7B-9E82-067286E50AC2}">
      <dsp:nvSpPr>
        <dsp:cNvPr id="0" name=""/>
        <dsp:cNvSpPr/>
      </dsp:nvSpPr>
      <dsp:spPr>
        <a:xfrm>
          <a:off x="1239869" y="372348"/>
          <a:ext cx="4239636" cy="4239636"/>
        </a:xfrm>
        <a:custGeom>
          <a:avLst/>
          <a:gdLst/>
          <a:ahLst/>
          <a:cxnLst/>
          <a:rect l="0" t="0" r="0" b="0"/>
          <a:pathLst>
            <a:path>
              <a:moveTo>
                <a:pt x="4061560" y="2970269"/>
              </a:moveTo>
              <a:arcTo wR="2119818" hR="2119818" stAng="1419158" swAng="1360059"/>
            </a:path>
          </a:pathLst>
        </a:custGeom>
        <a:noFill/>
        <a:ln w="38100" cap="flat" cmpd="sng" algn="ctr">
          <a:solidFill>
            <a:scrgbClr r="0" g="0" b="0"/>
          </a:solidFill>
          <a:prstDash val="solid"/>
          <a:miter lim="800000"/>
        </a:ln>
        <a:effectLst/>
      </dsp:spPr>
      <dsp:style>
        <a:lnRef idx="1">
          <a:scrgbClr r="0" g="0" b="0"/>
        </a:lnRef>
        <a:fillRef idx="0">
          <a:scrgbClr r="0" g="0" b="0"/>
        </a:fillRef>
        <a:effectRef idx="0">
          <a:scrgbClr r="0" g="0" b="0"/>
        </a:effectRef>
        <a:fontRef idx="minor"/>
      </dsp:style>
    </dsp:sp>
    <dsp:sp modelId="{2E4B7062-E4C0-4426-9379-888F67EDE261}">
      <dsp:nvSpPr>
        <dsp:cNvPr id="0" name=""/>
        <dsp:cNvSpPr/>
      </dsp:nvSpPr>
      <dsp:spPr>
        <a:xfrm>
          <a:off x="3527064" y="4031101"/>
          <a:ext cx="1504757" cy="741911"/>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slope"/>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Comic Sans MS" panose="030F0702030302020204" pitchFamily="66" charset="0"/>
              <a:cs typeface="Arial" panose="020B0604020202020204" pitchFamily="34" charset="0"/>
            </a:rPr>
            <a:t>Energy storage</a:t>
          </a:r>
        </a:p>
      </dsp:txBody>
      <dsp:txXfrm>
        <a:off x="3563281" y="4067318"/>
        <a:ext cx="1432323" cy="669477"/>
      </dsp:txXfrm>
    </dsp:sp>
    <dsp:sp modelId="{FF9F33EA-1112-44B8-B1F4-2D0872AB049C}">
      <dsp:nvSpPr>
        <dsp:cNvPr id="0" name=""/>
        <dsp:cNvSpPr/>
      </dsp:nvSpPr>
      <dsp:spPr>
        <a:xfrm>
          <a:off x="1239869" y="372348"/>
          <a:ext cx="4239636" cy="4239636"/>
        </a:xfrm>
        <a:custGeom>
          <a:avLst/>
          <a:gdLst/>
          <a:ahLst/>
          <a:cxnLst/>
          <a:rect l="0" t="0" r="0" b="0"/>
          <a:pathLst>
            <a:path>
              <a:moveTo>
                <a:pt x="2284377" y="4233239"/>
              </a:moveTo>
              <a:arcTo wR="2119818" hR="2119818" stAng="5132863" swAng="449463"/>
            </a:path>
          </a:pathLst>
        </a:custGeom>
        <a:noFill/>
        <a:ln w="38100" cap="flat" cmpd="sng" algn="ctr">
          <a:solidFill>
            <a:scrgbClr r="0" g="0" b="0"/>
          </a:solidFill>
          <a:prstDash val="solid"/>
          <a:miter lim="800000"/>
        </a:ln>
        <a:effectLst/>
      </dsp:spPr>
      <dsp:style>
        <a:lnRef idx="1">
          <a:scrgbClr r="0" g="0" b="0"/>
        </a:lnRef>
        <a:fillRef idx="0">
          <a:scrgbClr r="0" g="0" b="0"/>
        </a:fillRef>
        <a:effectRef idx="0">
          <a:scrgbClr r="0" g="0" b="0"/>
        </a:effectRef>
        <a:fontRef idx="minor"/>
      </dsp:style>
    </dsp:sp>
    <dsp:sp modelId="{F6CDB95E-B1F6-4CEB-A299-FE89CB04AA98}">
      <dsp:nvSpPr>
        <dsp:cNvPr id="0" name=""/>
        <dsp:cNvSpPr/>
      </dsp:nvSpPr>
      <dsp:spPr>
        <a:xfrm>
          <a:off x="1635375" y="4031101"/>
          <a:ext cx="1609115" cy="741911"/>
        </a:xfrm>
        <a:prstGeom prst="roundRect">
          <a:avLst/>
        </a:prstGeom>
        <a:solidFill>
          <a:srgbClr val="945BAD"/>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slope"/>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Comic Sans MS" panose="030F0702030302020204" pitchFamily="66" charset="0"/>
              <a:cs typeface="Arial" panose="020B0604020202020204" pitchFamily="34" charset="0"/>
            </a:rPr>
            <a:t>Biomaterials</a:t>
          </a:r>
        </a:p>
      </dsp:txBody>
      <dsp:txXfrm>
        <a:off x="1671592" y="4067318"/>
        <a:ext cx="1536681" cy="669477"/>
      </dsp:txXfrm>
    </dsp:sp>
    <dsp:sp modelId="{626BA629-8C2B-4318-B98F-426A386BA35F}">
      <dsp:nvSpPr>
        <dsp:cNvPr id="0" name=""/>
        <dsp:cNvSpPr/>
      </dsp:nvSpPr>
      <dsp:spPr>
        <a:xfrm>
          <a:off x="1239869" y="372348"/>
          <a:ext cx="4239636" cy="4239636"/>
        </a:xfrm>
        <a:custGeom>
          <a:avLst/>
          <a:gdLst/>
          <a:ahLst/>
          <a:cxnLst/>
          <a:rect l="0" t="0" r="0" b="0"/>
          <a:pathLst>
            <a:path>
              <a:moveTo>
                <a:pt x="655815" y="3652895"/>
              </a:moveTo>
              <a:arcTo wR="2119818" hR="2119818" stAng="8020783" swAng="1360059"/>
            </a:path>
          </a:pathLst>
        </a:custGeom>
        <a:noFill/>
        <a:ln w="38100" cap="flat" cmpd="sng" algn="ctr">
          <a:solidFill>
            <a:scrgbClr r="0" g="0" b="0"/>
          </a:solidFill>
          <a:prstDash val="solid"/>
          <a:miter lim="800000"/>
        </a:ln>
        <a:effectLst/>
      </dsp:spPr>
      <dsp:style>
        <a:lnRef idx="1">
          <a:scrgbClr r="0" g="0" b="0"/>
        </a:lnRef>
        <a:fillRef idx="0">
          <a:scrgbClr r="0" g="0" b="0"/>
        </a:fillRef>
        <a:effectRef idx="0">
          <a:scrgbClr r="0" g="0" b="0"/>
        </a:effectRef>
        <a:fontRef idx="minor"/>
      </dsp:style>
    </dsp:sp>
    <dsp:sp modelId="{AB9F3D83-A71E-4C9A-94AB-BDBB868601B3}">
      <dsp:nvSpPr>
        <dsp:cNvPr id="0" name=""/>
        <dsp:cNvSpPr/>
      </dsp:nvSpPr>
      <dsp:spPr>
        <a:xfrm>
          <a:off x="496809" y="2592914"/>
          <a:ext cx="1592416" cy="741911"/>
        </a:xfrm>
        <a:prstGeom prst="roundRect">
          <a:avLst/>
        </a:prstGeom>
        <a:solidFill>
          <a:srgbClr val="FF4343"/>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slope"/>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Comic Sans MS" panose="030F0702030302020204" pitchFamily="66" charset="0"/>
              <a:cs typeface="Arial" panose="020B0604020202020204" pitchFamily="34" charset="0"/>
            </a:rPr>
            <a:t>Electronics</a:t>
          </a:r>
        </a:p>
      </dsp:txBody>
      <dsp:txXfrm>
        <a:off x="533026" y="2629131"/>
        <a:ext cx="1519982" cy="669477"/>
      </dsp:txXfrm>
    </dsp:sp>
    <dsp:sp modelId="{5E706E71-12EC-4DD5-942A-254BBDB30F80}">
      <dsp:nvSpPr>
        <dsp:cNvPr id="0" name=""/>
        <dsp:cNvSpPr/>
      </dsp:nvSpPr>
      <dsp:spPr>
        <a:xfrm>
          <a:off x="1239869" y="372348"/>
          <a:ext cx="4239636" cy="4239636"/>
        </a:xfrm>
        <a:custGeom>
          <a:avLst/>
          <a:gdLst/>
          <a:ahLst/>
          <a:cxnLst/>
          <a:rect l="0" t="0" r="0" b="0"/>
          <a:pathLst>
            <a:path>
              <a:moveTo>
                <a:pt x="1911" y="2209828"/>
              </a:moveTo>
              <a:arcTo wR="2119818" hR="2119818" stAng="10653984" swAng="1727418"/>
            </a:path>
          </a:pathLst>
        </a:custGeom>
        <a:noFill/>
        <a:ln w="38100" cap="flat" cmpd="sng" algn="ctr">
          <a:solidFill>
            <a:scrgbClr r="0" g="0" b="0"/>
          </a:solidFill>
          <a:prstDash val="solid"/>
          <a:miter lim="800000"/>
        </a:ln>
        <a:effectLst/>
      </dsp:spPr>
      <dsp:style>
        <a:lnRef idx="1">
          <a:scrgbClr r="0" g="0" b="0"/>
        </a:lnRef>
        <a:fillRef idx="0">
          <a:scrgbClr r="0" g="0" b="0"/>
        </a:fillRef>
        <a:effectRef idx="0">
          <a:scrgbClr r="0" g="0" b="0"/>
        </a:effectRef>
        <a:fontRef idx="minor"/>
      </dsp:style>
    </dsp:sp>
    <dsp:sp modelId="{361C892A-99E0-47ED-9334-FABB4A3C71AE}">
      <dsp:nvSpPr>
        <dsp:cNvPr id="0" name=""/>
        <dsp:cNvSpPr/>
      </dsp:nvSpPr>
      <dsp:spPr>
        <a:xfrm>
          <a:off x="933743" y="799526"/>
          <a:ext cx="1537207" cy="741911"/>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slope"/>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Comic Sans MS" panose="030F0702030302020204" pitchFamily="66" charset="0"/>
              <a:cs typeface="Arial" panose="020B0604020202020204" pitchFamily="34" charset="0"/>
            </a:rPr>
            <a:t>Automobiles</a:t>
          </a:r>
        </a:p>
      </dsp:txBody>
      <dsp:txXfrm>
        <a:off x="969960" y="835743"/>
        <a:ext cx="1464773" cy="669477"/>
      </dsp:txXfrm>
    </dsp:sp>
    <dsp:sp modelId="{94D795E4-5257-410C-90D3-B380AB89D20C}">
      <dsp:nvSpPr>
        <dsp:cNvPr id="0" name=""/>
        <dsp:cNvSpPr/>
      </dsp:nvSpPr>
      <dsp:spPr>
        <a:xfrm>
          <a:off x="1239869" y="372348"/>
          <a:ext cx="4239636" cy="4239636"/>
        </a:xfrm>
        <a:custGeom>
          <a:avLst/>
          <a:gdLst/>
          <a:ahLst/>
          <a:cxnLst/>
          <a:rect l="0" t="0" r="0" b="0"/>
          <a:pathLst>
            <a:path>
              <a:moveTo>
                <a:pt x="849946" y="422450"/>
              </a:moveTo>
              <a:arcTo wR="2119818" hR="2119818" stAng="13991898" swAng="1258260"/>
            </a:path>
          </a:pathLst>
        </a:custGeom>
        <a:noFill/>
        <a:ln w="38100" cap="flat" cmpd="sng" algn="ctr">
          <a:solidFill>
            <a:scrgbClr r="0" g="0" b="0"/>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5A557-B45E-4A77-BA63-0207763AFB71}" type="datetimeFigureOut">
              <a:rPr lang="en-IN" smtClean="0"/>
              <a:t>09-12-2021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68B190-0D86-45EC-B9FB-F705E42415AE}" type="slidenum">
              <a:rPr lang="en-IN" smtClean="0"/>
              <a:t>‹#›</a:t>
            </a:fld>
            <a:endParaRPr lang="en-IN"/>
          </a:p>
        </p:txBody>
      </p:sp>
    </p:spTree>
    <p:extLst>
      <p:ext uri="{BB962C8B-B14F-4D97-AF65-F5344CB8AC3E}">
        <p14:creationId xmlns:p14="http://schemas.microsoft.com/office/powerpoint/2010/main" val="2037217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6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66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74E7893-4E9F-4D93-9588-0349A5EDE5FA}" type="slidenum">
              <a:rPr lang="en-US" altLang="en-US" sz="1200"/>
              <a:pPr eaLnBrk="1" hangingPunct="1"/>
              <a:t>26</a:t>
            </a:fld>
            <a:endParaRPr lang="en-US" altLang="en-US" sz="1200"/>
          </a:p>
        </p:txBody>
      </p:sp>
    </p:spTree>
    <p:extLst>
      <p:ext uri="{BB962C8B-B14F-4D97-AF65-F5344CB8AC3E}">
        <p14:creationId xmlns:p14="http://schemas.microsoft.com/office/powerpoint/2010/main" val="179503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6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66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74E7893-4E9F-4D93-9588-0349A5EDE5FA}" type="slidenum">
              <a:rPr lang="en-US" altLang="en-US" sz="1200"/>
              <a:pPr eaLnBrk="1" hangingPunct="1"/>
              <a:t>27</a:t>
            </a:fld>
            <a:endParaRPr lang="en-US" altLang="en-US" sz="1200"/>
          </a:p>
        </p:txBody>
      </p:sp>
    </p:spTree>
    <p:extLst>
      <p:ext uri="{BB962C8B-B14F-4D97-AF65-F5344CB8AC3E}">
        <p14:creationId xmlns:p14="http://schemas.microsoft.com/office/powerpoint/2010/main" val="2253872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7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67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BDBC5DD-F56B-4DD8-B7B7-62DC36E7D8EB}" type="slidenum">
              <a:rPr lang="en-US" altLang="en-US" sz="1200"/>
              <a:pPr eaLnBrk="1" hangingPunct="1"/>
              <a:t>29</a:t>
            </a:fld>
            <a:endParaRPr lang="en-US" altLang="en-US" sz="1200"/>
          </a:p>
        </p:txBody>
      </p:sp>
    </p:spTree>
    <p:extLst>
      <p:ext uri="{BB962C8B-B14F-4D97-AF65-F5344CB8AC3E}">
        <p14:creationId xmlns:p14="http://schemas.microsoft.com/office/powerpoint/2010/main" val="2921590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7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67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BDBC5DD-F56B-4DD8-B7B7-62DC36E7D8EB}" type="slidenum">
              <a:rPr lang="en-US" altLang="en-US" sz="1200"/>
              <a:pPr eaLnBrk="1" hangingPunct="1"/>
              <a:t>31</a:t>
            </a:fld>
            <a:endParaRPr lang="en-US" altLang="en-US" sz="1200"/>
          </a:p>
        </p:txBody>
      </p:sp>
    </p:spTree>
    <p:extLst>
      <p:ext uri="{BB962C8B-B14F-4D97-AF65-F5344CB8AC3E}">
        <p14:creationId xmlns:p14="http://schemas.microsoft.com/office/powerpoint/2010/main" val="1817654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D49F837-3B46-4A27-8ACA-CDA6E89EBD56}" type="datetime1">
              <a:rPr lang="en-CA" smtClean="0"/>
              <a:t>2021-12-09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1DE34B8-476C-483E-AB7F-575BE55C844C}" type="slidenum">
              <a:rPr lang="en-CA" smtClean="0"/>
              <a:t>‹#›</a:t>
            </a:fld>
            <a:endParaRPr lang="en-CA"/>
          </a:p>
        </p:txBody>
      </p:sp>
    </p:spTree>
    <p:extLst>
      <p:ext uri="{BB962C8B-B14F-4D97-AF65-F5344CB8AC3E}">
        <p14:creationId xmlns:p14="http://schemas.microsoft.com/office/powerpoint/2010/main" val="555408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672444-D6AA-4178-8046-769BAA3A0163}" type="datetime1">
              <a:rPr lang="en-CA" smtClean="0"/>
              <a:t>2021-12-09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1DE34B8-476C-483E-AB7F-575BE55C844C}" type="slidenum">
              <a:rPr lang="en-CA" smtClean="0"/>
              <a:t>‹#›</a:t>
            </a:fld>
            <a:endParaRPr lang="en-CA"/>
          </a:p>
        </p:txBody>
      </p:sp>
    </p:spTree>
    <p:extLst>
      <p:ext uri="{BB962C8B-B14F-4D97-AF65-F5344CB8AC3E}">
        <p14:creationId xmlns:p14="http://schemas.microsoft.com/office/powerpoint/2010/main" val="1488844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5FE946-39A9-4442-80D7-B2C520BD5E05}" type="datetime1">
              <a:rPr lang="en-CA" smtClean="0"/>
              <a:t>2021-12-09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1DE34B8-476C-483E-AB7F-575BE55C844C}" type="slidenum">
              <a:rPr lang="en-CA" smtClean="0"/>
              <a:t>‹#›</a:t>
            </a:fld>
            <a:endParaRPr lang="en-CA"/>
          </a:p>
        </p:txBody>
      </p:sp>
    </p:spTree>
    <p:extLst>
      <p:ext uri="{BB962C8B-B14F-4D97-AF65-F5344CB8AC3E}">
        <p14:creationId xmlns:p14="http://schemas.microsoft.com/office/powerpoint/2010/main" val="156378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398416-4CC6-403C-AF5F-C989251B6C09}" type="datetime1">
              <a:rPr lang="en-CA" smtClean="0"/>
              <a:t>2021-12-09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1DE34B8-476C-483E-AB7F-575BE55C844C}" type="slidenum">
              <a:rPr lang="en-CA" smtClean="0"/>
              <a:t>‹#›</a:t>
            </a:fld>
            <a:endParaRPr lang="en-CA"/>
          </a:p>
        </p:txBody>
      </p:sp>
    </p:spTree>
    <p:extLst>
      <p:ext uri="{BB962C8B-B14F-4D97-AF65-F5344CB8AC3E}">
        <p14:creationId xmlns:p14="http://schemas.microsoft.com/office/powerpoint/2010/main" val="312445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1150C95-CD2F-4695-8554-00EBBD0CC738}" type="datetime1">
              <a:rPr lang="en-CA" smtClean="0"/>
              <a:t>2021-12-09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1DE34B8-476C-483E-AB7F-575BE55C844C}" type="slidenum">
              <a:rPr lang="en-CA" smtClean="0"/>
              <a:t>‹#›</a:t>
            </a:fld>
            <a:endParaRPr lang="en-CA"/>
          </a:p>
        </p:txBody>
      </p:sp>
    </p:spTree>
    <p:extLst>
      <p:ext uri="{BB962C8B-B14F-4D97-AF65-F5344CB8AC3E}">
        <p14:creationId xmlns:p14="http://schemas.microsoft.com/office/powerpoint/2010/main" val="86626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4B776-D1B3-44AA-93D3-9108C07C08F7}" type="datetime1">
              <a:rPr lang="en-CA" smtClean="0"/>
              <a:t>2021-12-09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1DE34B8-476C-483E-AB7F-575BE55C844C}" type="slidenum">
              <a:rPr lang="en-CA" smtClean="0"/>
              <a:t>‹#›</a:t>
            </a:fld>
            <a:endParaRPr lang="en-CA"/>
          </a:p>
        </p:txBody>
      </p:sp>
    </p:spTree>
    <p:extLst>
      <p:ext uri="{BB962C8B-B14F-4D97-AF65-F5344CB8AC3E}">
        <p14:creationId xmlns:p14="http://schemas.microsoft.com/office/powerpoint/2010/main" val="1328762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8073A8C-8E7E-43DE-A65A-FA5ADA6C413F}" type="datetime1">
              <a:rPr lang="en-CA" smtClean="0"/>
              <a:t>2021-12-09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B1DE34B8-476C-483E-AB7F-575BE55C844C}" type="slidenum">
              <a:rPr lang="en-CA" smtClean="0"/>
              <a:t>‹#›</a:t>
            </a:fld>
            <a:endParaRPr lang="en-CA"/>
          </a:p>
        </p:txBody>
      </p:sp>
    </p:spTree>
    <p:extLst>
      <p:ext uri="{BB962C8B-B14F-4D97-AF65-F5344CB8AC3E}">
        <p14:creationId xmlns:p14="http://schemas.microsoft.com/office/powerpoint/2010/main" val="3789208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235477E-D369-4A8F-83A7-69EF1A1D3243}" type="datetime1">
              <a:rPr lang="en-CA" smtClean="0"/>
              <a:t>2021-12-09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1DE34B8-476C-483E-AB7F-575BE55C844C}" type="slidenum">
              <a:rPr lang="en-CA" smtClean="0"/>
              <a:t>‹#›</a:t>
            </a:fld>
            <a:endParaRPr lang="en-CA"/>
          </a:p>
        </p:txBody>
      </p:sp>
    </p:spTree>
    <p:extLst>
      <p:ext uri="{BB962C8B-B14F-4D97-AF65-F5344CB8AC3E}">
        <p14:creationId xmlns:p14="http://schemas.microsoft.com/office/powerpoint/2010/main" val="2581255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796688-CCF7-466E-AADC-AD86E9F93730}" type="datetime1">
              <a:rPr lang="en-CA" smtClean="0"/>
              <a:t>2021-12-09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B1DE34B8-476C-483E-AB7F-575BE55C844C}" type="slidenum">
              <a:rPr lang="en-CA" smtClean="0"/>
              <a:t>‹#›</a:t>
            </a:fld>
            <a:endParaRPr lang="en-CA"/>
          </a:p>
        </p:txBody>
      </p:sp>
    </p:spTree>
    <p:extLst>
      <p:ext uri="{BB962C8B-B14F-4D97-AF65-F5344CB8AC3E}">
        <p14:creationId xmlns:p14="http://schemas.microsoft.com/office/powerpoint/2010/main" val="2041601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5E3E9C-6657-4AAF-945F-95C623F0A174}" type="datetime1">
              <a:rPr lang="en-CA" smtClean="0"/>
              <a:t>2021-12-09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1DE34B8-476C-483E-AB7F-575BE55C844C}" type="slidenum">
              <a:rPr lang="en-CA" smtClean="0"/>
              <a:t>‹#›</a:t>
            </a:fld>
            <a:endParaRPr lang="en-CA"/>
          </a:p>
        </p:txBody>
      </p:sp>
    </p:spTree>
    <p:extLst>
      <p:ext uri="{BB962C8B-B14F-4D97-AF65-F5344CB8AC3E}">
        <p14:creationId xmlns:p14="http://schemas.microsoft.com/office/powerpoint/2010/main" val="2214607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21C35F-66E6-4A87-A1D2-A0CA72F9B583}" type="datetime1">
              <a:rPr lang="en-CA" smtClean="0"/>
              <a:t>2021-12-09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1DE34B8-476C-483E-AB7F-575BE55C844C}" type="slidenum">
              <a:rPr lang="en-CA" smtClean="0"/>
              <a:t>‹#›</a:t>
            </a:fld>
            <a:endParaRPr lang="en-CA"/>
          </a:p>
        </p:txBody>
      </p:sp>
    </p:spTree>
    <p:extLst>
      <p:ext uri="{BB962C8B-B14F-4D97-AF65-F5344CB8AC3E}">
        <p14:creationId xmlns:p14="http://schemas.microsoft.com/office/powerpoint/2010/main" val="4119297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011F8B-504A-42DD-9671-2A04101E66EE}" type="datetime1">
              <a:rPr lang="en-CA" smtClean="0"/>
              <a:t>2021-12-09</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DE34B8-476C-483E-AB7F-575BE55C844C}" type="slidenum">
              <a:rPr lang="en-CA" smtClean="0"/>
              <a:t>‹#›</a:t>
            </a:fld>
            <a:endParaRPr lang="en-CA"/>
          </a:p>
        </p:txBody>
      </p:sp>
    </p:spTree>
    <p:extLst>
      <p:ext uri="{BB962C8B-B14F-4D97-AF65-F5344CB8AC3E}">
        <p14:creationId xmlns:p14="http://schemas.microsoft.com/office/powerpoint/2010/main" val="26367511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gif"/><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gif"/><Relationship Id="rId4" Type="http://schemas.openxmlformats.org/officeDocument/2006/relationships/image" Target="../media/image2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diagramQuickStyle" Target="../diagrams/quickStyle1.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5.png"/><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image" Target="../media/image3.png"/><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5394" y="630665"/>
            <a:ext cx="8046720" cy="4493538"/>
          </a:xfrm>
          <a:prstGeom prst="rect">
            <a:avLst/>
          </a:prstGeom>
          <a:noFill/>
        </p:spPr>
        <p:txBody>
          <a:bodyPr wrap="square" lIns="91440" tIns="45720" rIns="91440" bIns="45720" rtlCol="0" anchor="t">
            <a:spAutoFit/>
          </a:bodyPr>
          <a:lstStyle/>
          <a:p>
            <a:pPr algn="ctr"/>
            <a:r>
              <a:rPr lang="en-US" sz="6600" dirty="0"/>
              <a:t>Engineering Lab</a:t>
            </a:r>
          </a:p>
          <a:p>
            <a:pPr algn="ctr"/>
            <a:r>
              <a:rPr lang="en-US" sz="6600" dirty="0">
                <a:solidFill>
                  <a:srgbClr val="3333CC"/>
                </a:solidFill>
              </a:rPr>
              <a:t>EN19003</a:t>
            </a:r>
            <a:endParaRPr lang="en-US" sz="6600" dirty="0">
              <a:solidFill>
                <a:srgbClr val="3333CC"/>
              </a:solidFill>
              <a:cs typeface="Calibri"/>
            </a:endParaRPr>
          </a:p>
          <a:p>
            <a:pPr algn="ctr"/>
            <a:endParaRPr lang="en-US" sz="6600" dirty="0"/>
          </a:p>
          <a:p>
            <a:pPr algn="ctr"/>
            <a:r>
              <a:rPr lang="en-US" sz="4400" dirty="0"/>
              <a:t>Metallurgical and Materials Engineering (MME) department</a:t>
            </a:r>
            <a:endParaRPr lang="en-IN" sz="4400" dirty="0"/>
          </a:p>
        </p:txBody>
      </p:sp>
      <p:sp>
        <p:nvSpPr>
          <p:cNvPr id="3" name="Slide Number Placeholder 2"/>
          <p:cNvSpPr>
            <a:spLocks noGrp="1"/>
          </p:cNvSpPr>
          <p:nvPr>
            <p:ph type="sldNum" sz="quarter" idx="12"/>
          </p:nvPr>
        </p:nvSpPr>
        <p:spPr/>
        <p:txBody>
          <a:bodyPr/>
          <a:lstStyle/>
          <a:p>
            <a:fld id="{B1DE34B8-476C-483E-AB7F-575BE55C844C}" type="slidenum">
              <a:rPr lang="en-CA" smtClean="0"/>
              <a:t>1</a:t>
            </a:fld>
            <a:endParaRPr lang="en-CA"/>
          </a:p>
        </p:txBody>
      </p:sp>
    </p:spTree>
    <p:extLst>
      <p:ext uri="{BB962C8B-B14F-4D97-AF65-F5344CB8AC3E}">
        <p14:creationId xmlns:p14="http://schemas.microsoft.com/office/powerpoint/2010/main" val="1826582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FA75C9-8602-4CB7-BB26-38B21671BA05}"/>
              </a:ext>
            </a:extLst>
          </p:cNvPr>
          <p:cNvSpPr txBox="1"/>
          <p:nvPr/>
        </p:nvSpPr>
        <p:spPr>
          <a:xfrm>
            <a:off x="235258" y="269432"/>
            <a:ext cx="8371643" cy="523220"/>
          </a:xfrm>
          <a:prstGeom prst="rect">
            <a:avLst/>
          </a:prstGeom>
          <a:solidFill>
            <a:schemeClr val="bg1">
              <a:lumMod val="95000"/>
            </a:schemeClr>
          </a:solidFill>
        </p:spPr>
        <p:txBody>
          <a:bodyPr wrap="square" rtlCol="0">
            <a:spAutoFit/>
          </a:bodyPr>
          <a:lstStyle/>
          <a:p>
            <a:pPr algn="ctr"/>
            <a:r>
              <a:rPr lang="en-IN" sz="2800" b="1">
                <a:solidFill>
                  <a:srgbClr val="C00000"/>
                </a:solidFill>
              </a:rPr>
              <a:t>Structure-dependent interesting mechanical property</a:t>
            </a:r>
          </a:p>
        </p:txBody>
      </p:sp>
      <p:sp>
        <p:nvSpPr>
          <p:cNvPr id="3" name="Slide Number Placeholder 2"/>
          <p:cNvSpPr>
            <a:spLocks noGrp="1"/>
          </p:cNvSpPr>
          <p:nvPr>
            <p:ph type="sldNum" sz="quarter" idx="12"/>
          </p:nvPr>
        </p:nvSpPr>
        <p:spPr/>
        <p:txBody>
          <a:bodyPr/>
          <a:lstStyle/>
          <a:p>
            <a:fld id="{B1DE34B8-476C-483E-AB7F-575BE55C844C}" type="slidenum">
              <a:rPr lang="en-CA" smtClean="0"/>
              <a:t>10</a:t>
            </a:fld>
            <a:endParaRPr lang="en-CA"/>
          </a:p>
        </p:txBody>
      </p:sp>
      <p:pic>
        <p:nvPicPr>
          <p:cNvPr id="1026" name="Picture 2" descr="Elephant Illustrates Important Point - Scientific Americ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4149" y="1186271"/>
            <a:ext cx="3709851" cy="37098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346165" y="1186271"/>
            <a:ext cx="4682411" cy="2458266"/>
          </a:xfrm>
          <a:prstGeom prst="rect">
            <a:avLst/>
          </a:prstGeom>
        </p:spPr>
      </p:pic>
      <p:cxnSp>
        <p:nvCxnSpPr>
          <p:cNvPr id="7" name="Straight Arrow Connector 6"/>
          <p:cNvCxnSpPr/>
          <p:nvPr/>
        </p:nvCxnSpPr>
        <p:spPr>
          <a:xfrm>
            <a:off x="1345474" y="2821577"/>
            <a:ext cx="836023" cy="365760"/>
          </a:xfrm>
          <a:prstGeom prst="straightConnector1">
            <a:avLst/>
          </a:prstGeom>
          <a:ln w="63500">
            <a:solidFill>
              <a:srgbClr val="FF434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1353453">
            <a:off x="1085616" y="3121602"/>
            <a:ext cx="1303484" cy="400110"/>
          </a:xfrm>
          <a:prstGeom prst="rect">
            <a:avLst/>
          </a:prstGeom>
          <a:noFill/>
        </p:spPr>
        <p:txBody>
          <a:bodyPr wrap="square" rtlCol="0">
            <a:spAutoFit/>
          </a:bodyPr>
          <a:lstStyle/>
          <a:p>
            <a:r>
              <a:rPr lang="en-US" sz="2000" b="1">
                <a:solidFill>
                  <a:schemeClr val="bg1"/>
                </a:solidFill>
              </a:rPr>
              <a:t>0.14 nm</a:t>
            </a:r>
            <a:endParaRPr lang="en-IN" sz="2000" b="1">
              <a:solidFill>
                <a:schemeClr val="bg1"/>
              </a:solidFill>
            </a:endParaRPr>
          </a:p>
        </p:txBody>
      </p:sp>
      <p:sp>
        <p:nvSpPr>
          <p:cNvPr id="9" name="TextBox 8"/>
          <p:cNvSpPr txBox="1"/>
          <p:nvPr/>
        </p:nvSpPr>
        <p:spPr>
          <a:xfrm>
            <a:off x="457201" y="3879669"/>
            <a:ext cx="4781006" cy="1015663"/>
          </a:xfrm>
          <a:prstGeom prst="rect">
            <a:avLst/>
          </a:prstGeom>
          <a:noFill/>
        </p:spPr>
        <p:txBody>
          <a:bodyPr wrap="square" rtlCol="0">
            <a:spAutoFit/>
          </a:bodyPr>
          <a:lstStyle/>
          <a:p>
            <a:pPr marL="342900" indent="-342900">
              <a:buFont typeface="Courier New" panose="02070309020205020404" pitchFamily="49" charset="0"/>
              <a:buChar char="o"/>
            </a:pPr>
            <a:r>
              <a:rPr lang="en-US" sz="2000" b="1">
                <a:solidFill>
                  <a:srgbClr val="FF0000"/>
                </a:solidFill>
              </a:rPr>
              <a:t>Graphene</a:t>
            </a:r>
            <a:r>
              <a:rPr lang="en-US" sz="2000"/>
              <a:t> is a hexagonal form of ‘Carbon’, the same element which makes ‘Diamond’ and every living being!</a:t>
            </a:r>
            <a:endParaRPr lang="en-IN" sz="2000"/>
          </a:p>
        </p:txBody>
      </p:sp>
      <p:sp>
        <p:nvSpPr>
          <p:cNvPr id="10" name="TextBox 9"/>
          <p:cNvSpPr txBox="1"/>
          <p:nvPr/>
        </p:nvSpPr>
        <p:spPr>
          <a:xfrm>
            <a:off x="457201" y="4991214"/>
            <a:ext cx="8242663" cy="1631216"/>
          </a:xfrm>
          <a:prstGeom prst="rect">
            <a:avLst/>
          </a:prstGeom>
          <a:noFill/>
        </p:spPr>
        <p:txBody>
          <a:bodyPr wrap="square" rtlCol="0">
            <a:spAutoFit/>
          </a:bodyPr>
          <a:lstStyle/>
          <a:p>
            <a:pPr marL="342900" indent="-342900">
              <a:buFont typeface="Courier New" panose="02070309020205020404" pitchFamily="49" charset="0"/>
              <a:buChar char="o"/>
            </a:pPr>
            <a:r>
              <a:rPr lang="en-US" sz="2000"/>
              <a:t>Graphene has a Young’s modulus of 1000 GPa, and a tensile strength of 100 GPa. </a:t>
            </a:r>
            <a:r>
              <a:rPr lang="en-US" sz="2000">
                <a:solidFill>
                  <a:srgbClr val="FF0000"/>
                </a:solidFill>
              </a:rPr>
              <a:t>It is 100× STRONGER than STEEL.</a:t>
            </a:r>
            <a:r>
              <a:rPr lang="en-US" sz="2000"/>
              <a:t> </a:t>
            </a:r>
          </a:p>
          <a:p>
            <a:pPr marL="342900" indent="-342900">
              <a:buFont typeface="Courier New" panose="02070309020205020404" pitchFamily="49" charset="0"/>
              <a:buChar char="o"/>
            </a:pPr>
            <a:endParaRPr lang="en-US" sz="2000"/>
          </a:p>
          <a:p>
            <a:pPr marL="342900" indent="-342900">
              <a:buFont typeface="Courier New" panose="02070309020205020404" pitchFamily="49" charset="0"/>
              <a:buChar char="o"/>
            </a:pPr>
            <a:r>
              <a:rPr lang="en-US" sz="2000" b="1" i="1"/>
              <a:t>It would take an elephant, standing on a pencil to break through a Graphene sheet!!!!!!!!!!!!!!!!!</a:t>
            </a:r>
            <a:endParaRPr lang="en-IN" sz="2000" b="1" i="1"/>
          </a:p>
        </p:txBody>
      </p:sp>
      <p:sp>
        <p:nvSpPr>
          <p:cNvPr id="12" name="TextBox 11"/>
          <p:cNvSpPr txBox="1"/>
          <p:nvPr/>
        </p:nvSpPr>
        <p:spPr>
          <a:xfrm>
            <a:off x="346165" y="1178090"/>
            <a:ext cx="1303484" cy="400110"/>
          </a:xfrm>
          <a:prstGeom prst="rect">
            <a:avLst/>
          </a:prstGeom>
          <a:noFill/>
        </p:spPr>
        <p:txBody>
          <a:bodyPr wrap="square" rtlCol="0">
            <a:spAutoFit/>
          </a:bodyPr>
          <a:lstStyle/>
          <a:p>
            <a:r>
              <a:rPr lang="en-US" sz="2000" b="1">
                <a:solidFill>
                  <a:schemeClr val="bg1"/>
                </a:solidFill>
              </a:rPr>
              <a:t>Graphene</a:t>
            </a:r>
            <a:endParaRPr lang="en-IN" sz="2000" b="1">
              <a:solidFill>
                <a:schemeClr val="bg1"/>
              </a:solidFill>
            </a:endParaRPr>
          </a:p>
        </p:txBody>
      </p:sp>
      <p:sp>
        <p:nvSpPr>
          <p:cNvPr id="13" name="TextBox 12"/>
          <p:cNvSpPr txBox="1"/>
          <p:nvPr/>
        </p:nvSpPr>
        <p:spPr>
          <a:xfrm>
            <a:off x="2752685" y="1762121"/>
            <a:ext cx="395464" cy="400110"/>
          </a:xfrm>
          <a:prstGeom prst="rect">
            <a:avLst/>
          </a:prstGeom>
          <a:noFill/>
        </p:spPr>
        <p:txBody>
          <a:bodyPr wrap="square" rtlCol="0">
            <a:spAutoFit/>
          </a:bodyPr>
          <a:lstStyle/>
          <a:p>
            <a:r>
              <a:rPr lang="en-US" sz="2000" b="1">
                <a:solidFill>
                  <a:schemeClr val="bg1"/>
                </a:solidFill>
              </a:rPr>
              <a:t>C</a:t>
            </a:r>
            <a:endParaRPr lang="en-IN" sz="2000" b="1">
              <a:solidFill>
                <a:schemeClr val="bg1"/>
              </a:solidFill>
            </a:endParaRPr>
          </a:p>
        </p:txBody>
      </p:sp>
      <p:sp>
        <p:nvSpPr>
          <p:cNvPr id="14" name="TextBox 13"/>
          <p:cNvSpPr txBox="1"/>
          <p:nvPr/>
        </p:nvSpPr>
        <p:spPr>
          <a:xfrm>
            <a:off x="3278777" y="1562066"/>
            <a:ext cx="395464" cy="400110"/>
          </a:xfrm>
          <a:prstGeom prst="rect">
            <a:avLst/>
          </a:prstGeom>
          <a:noFill/>
        </p:spPr>
        <p:txBody>
          <a:bodyPr wrap="square" rtlCol="0">
            <a:spAutoFit/>
          </a:bodyPr>
          <a:lstStyle/>
          <a:p>
            <a:r>
              <a:rPr lang="en-US" sz="2000" b="1">
                <a:solidFill>
                  <a:schemeClr val="bg1"/>
                </a:solidFill>
              </a:rPr>
              <a:t>C</a:t>
            </a:r>
            <a:endParaRPr lang="en-IN" sz="2000" b="1">
              <a:solidFill>
                <a:schemeClr val="bg1"/>
              </a:solidFill>
            </a:endParaRPr>
          </a:p>
        </p:txBody>
      </p:sp>
      <p:sp>
        <p:nvSpPr>
          <p:cNvPr id="15" name="TextBox 14"/>
          <p:cNvSpPr txBox="1"/>
          <p:nvPr/>
        </p:nvSpPr>
        <p:spPr>
          <a:xfrm>
            <a:off x="3097686" y="2421467"/>
            <a:ext cx="395464" cy="400110"/>
          </a:xfrm>
          <a:prstGeom prst="rect">
            <a:avLst/>
          </a:prstGeom>
          <a:noFill/>
        </p:spPr>
        <p:txBody>
          <a:bodyPr wrap="square" rtlCol="0">
            <a:spAutoFit/>
          </a:bodyPr>
          <a:lstStyle/>
          <a:p>
            <a:r>
              <a:rPr lang="en-US" sz="2000" b="1">
                <a:solidFill>
                  <a:schemeClr val="bg1"/>
                </a:solidFill>
              </a:rPr>
              <a:t>C</a:t>
            </a:r>
            <a:endParaRPr lang="en-IN" sz="2000" b="1">
              <a:solidFill>
                <a:schemeClr val="bg1"/>
              </a:solidFill>
            </a:endParaRPr>
          </a:p>
        </p:txBody>
      </p:sp>
      <p:sp>
        <p:nvSpPr>
          <p:cNvPr id="16" name="TextBox 15"/>
          <p:cNvSpPr txBox="1"/>
          <p:nvPr/>
        </p:nvSpPr>
        <p:spPr>
          <a:xfrm>
            <a:off x="2328671" y="2841142"/>
            <a:ext cx="395464" cy="400110"/>
          </a:xfrm>
          <a:prstGeom prst="rect">
            <a:avLst/>
          </a:prstGeom>
          <a:noFill/>
        </p:spPr>
        <p:txBody>
          <a:bodyPr wrap="square" rtlCol="0">
            <a:spAutoFit/>
          </a:bodyPr>
          <a:lstStyle/>
          <a:p>
            <a:r>
              <a:rPr lang="en-US" sz="2000" b="1">
                <a:solidFill>
                  <a:schemeClr val="bg1"/>
                </a:solidFill>
              </a:rPr>
              <a:t>C</a:t>
            </a:r>
            <a:endParaRPr lang="en-IN" sz="2000" b="1">
              <a:solidFill>
                <a:schemeClr val="bg1"/>
              </a:solidFill>
            </a:endParaRPr>
          </a:p>
        </p:txBody>
      </p:sp>
      <p:sp>
        <p:nvSpPr>
          <p:cNvPr id="17" name="TextBox 16"/>
          <p:cNvSpPr txBox="1"/>
          <p:nvPr/>
        </p:nvSpPr>
        <p:spPr>
          <a:xfrm>
            <a:off x="1058734" y="2363535"/>
            <a:ext cx="634969" cy="400110"/>
          </a:xfrm>
          <a:prstGeom prst="rect">
            <a:avLst/>
          </a:prstGeom>
          <a:noFill/>
        </p:spPr>
        <p:txBody>
          <a:bodyPr wrap="square" rtlCol="0">
            <a:spAutoFit/>
          </a:bodyPr>
          <a:lstStyle/>
          <a:p>
            <a:r>
              <a:rPr lang="en-US" sz="2000" b="1">
                <a:solidFill>
                  <a:schemeClr val="bg1"/>
                </a:solidFill>
              </a:rPr>
              <a:t>C</a:t>
            </a:r>
            <a:endParaRPr lang="en-IN" sz="2000" b="1">
              <a:solidFill>
                <a:schemeClr val="bg1"/>
              </a:solidFill>
            </a:endParaRPr>
          </a:p>
        </p:txBody>
      </p:sp>
      <p:sp>
        <p:nvSpPr>
          <p:cNvPr id="18" name="TextBox 17"/>
          <p:cNvSpPr txBox="1"/>
          <p:nvPr/>
        </p:nvSpPr>
        <p:spPr>
          <a:xfrm>
            <a:off x="1080865" y="1673291"/>
            <a:ext cx="634969" cy="400110"/>
          </a:xfrm>
          <a:prstGeom prst="rect">
            <a:avLst/>
          </a:prstGeom>
          <a:noFill/>
        </p:spPr>
        <p:txBody>
          <a:bodyPr wrap="square" rtlCol="0">
            <a:spAutoFit/>
          </a:bodyPr>
          <a:lstStyle/>
          <a:p>
            <a:r>
              <a:rPr lang="en-US" sz="2000" b="1">
                <a:solidFill>
                  <a:schemeClr val="bg1"/>
                </a:solidFill>
              </a:rPr>
              <a:t>C</a:t>
            </a:r>
            <a:endParaRPr lang="en-IN" sz="2000" b="1">
              <a:solidFill>
                <a:schemeClr val="bg1"/>
              </a:solidFill>
            </a:endParaRPr>
          </a:p>
        </p:txBody>
      </p:sp>
      <p:sp>
        <p:nvSpPr>
          <p:cNvPr id="19" name="TextBox 18"/>
          <p:cNvSpPr txBox="1"/>
          <p:nvPr/>
        </p:nvSpPr>
        <p:spPr>
          <a:xfrm>
            <a:off x="1891434" y="1473236"/>
            <a:ext cx="634969" cy="400110"/>
          </a:xfrm>
          <a:prstGeom prst="rect">
            <a:avLst/>
          </a:prstGeom>
          <a:noFill/>
        </p:spPr>
        <p:txBody>
          <a:bodyPr wrap="square" rtlCol="0">
            <a:spAutoFit/>
          </a:bodyPr>
          <a:lstStyle/>
          <a:p>
            <a:r>
              <a:rPr lang="en-US" sz="2000" b="1">
                <a:solidFill>
                  <a:schemeClr val="bg1"/>
                </a:solidFill>
              </a:rPr>
              <a:t>C</a:t>
            </a:r>
            <a:endParaRPr lang="en-IN" sz="2000" b="1">
              <a:solidFill>
                <a:schemeClr val="bg1"/>
              </a:solidFill>
            </a:endParaRPr>
          </a:p>
        </p:txBody>
      </p:sp>
      <p:sp>
        <p:nvSpPr>
          <p:cNvPr id="20" name="TextBox 19"/>
          <p:cNvSpPr txBox="1"/>
          <p:nvPr/>
        </p:nvSpPr>
        <p:spPr>
          <a:xfrm>
            <a:off x="3013837" y="1203862"/>
            <a:ext cx="634969" cy="400110"/>
          </a:xfrm>
          <a:prstGeom prst="rect">
            <a:avLst/>
          </a:prstGeom>
          <a:noFill/>
        </p:spPr>
        <p:txBody>
          <a:bodyPr wrap="square" rtlCol="0">
            <a:spAutoFit/>
          </a:bodyPr>
          <a:lstStyle/>
          <a:p>
            <a:r>
              <a:rPr lang="en-US" sz="2000" b="1">
                <a:solidFill>
                  <a:schemeClr val="bg1"/>
                </a:solidFill>
              </a:rPr>
              <a:t>C</a:t>
            </a:r>
            <a:endParaRPr lang="en-IN" sz="2000" b="1">
              <a:solidFill>
                <a:schemeClr val="bg1"/>
              </a:solidFill>
            </a:endParaRPr>
          </a:p>
        </p:txBody>
      </p:sp>
      <p:sp>
        <p:nvSpPr>
          <p:cNvPr id="21" name="TextBox 20"/>
          <p:cNvSpPr txBox="1"/>
          <p:nvPr/>
        </p:nvSpPr>
        <p:spPr>
          <a:xfrm>
            <a:off x="4008489" y="1362011"/>
            <a:ext cx="634969" cy="400110"/>
          </a:xfrm>
          <a:prstGeom prst="rect">
            <a:avLst/>
          </a:prstGeom>
          <a:noFill/>
        </p:spPr>
        <p:txBody>
          <a:bodyPr wrap="square" rtlCol="0">
            <a:spAutoFit/>
          </a:bodyPr>
          <a:lstStyle/>
          <a:p>
            <a:r>
              <a:rPr lang="en-US" sz="2000" b="1">
                <a:solidFill>
                  <a:schemeClr val="bg1"/>
                </a:solidFill>
              </a:rPr>
              <a:t>C</a:t>
            </a:r>
            <a:endParaRPr lang="en-IN" sz="2000" b="1">
              <a:solidFill>
                <a:schemeClr val="bg1"/>
              </a:solidFill>
            </a:endParaRPr>
          </a:p>
        </p:txBody>
      </p:sp>
      <p:sp>
        <p:nvSpPr>
          <p:cNvPr id="22" name="TextBox 21"/>
          <p:cNvSpPr txBox="1"/>
          <p:nvPr/>
        </p:nvSpPr>
        <p:spPr>
          <a:xfrm>
            <a:off x="4589549" y="2399474"/>
            <a:ext cx="634969" cy="400110"/>
          </a:xfrm>
          <a:prstGeom prst="rect">
            <a:avLst/>
          </a:prstGeom>
          <a:noFill/>
        </p:spPr>
        <p:txBody>
          <a:bodyPr wrap="square" rtlCol="0">
            <a:spAutoFit/>
          </a:bodyPr>
          <a:lstStyle/>
          <a:p>
            <a:r>
              <a:rPr lang="en-US" sz="2000" b="1">
                <a:solidFill>
                  <a:schemeClr val="bg1"/>
                </a:solidFill>
              </a:rPr>
              <a:t>C</a:t>
            </a:r>
            <a:endParaRPr lang="en-IN" sz="2000" b="1">
              <a:solidFill>
                <a:schemeClr val="bg1"/>
              </a:solidFill>
            </a:endParaRPr>
          </a:p>
        </p:txBody>
      </p:sp>
      <p:sp>
        <p:nvSpPr>
          <p:cNvPr id="23" name="TextBox 22"/>
          <p:cNvSpPr txBox="1"/>
          <p:nvPr/>
        </p:nvSpPr>
        <p:spPr>
          <a:xfrm>
            <a:off x="4188960" y="2734337"/>
            <a:ext cx="634969" cy="400110"/>
          </a:xfrm>
          <a:prstGeom prst="rect">
            <a:avLst/>
          </a:prstGeom>
          <a:noFill/>
        </p:spPr>
        <p:txBody>
          <a:bodyPr wrap="square" rtlCol="0">
            <a:spAutoFit/>
          </a:bodyPr>
          <a:lstStyle/>
          <a:p>
            <a:r>
              <a:rPr lang="en-US" sz="2000" b="1">
                <a:solidFill>
                  <a:schemeClr val="bg1"/>
                </a:solidFill>
              </a:rPr>
              <a:t>C</a:t>
            </a:r>
            <a:endParaRPr lang="en-IN" sz="2000" b="1">
              <a:solidFill>
                <a:schemeClr val="bg1"/>
              </a:solidFill>
            </a:endParaRPr>
          </a:p>
        </p:txBody>
      </p:sp>
      <p:sp>
        <p:nvSpPr>
          <p:cNvPr id="24" name="TextBox 23"/>
          <p:cNvSpPr txBox="1"/>
          <p:nvPr/>
        </p:nvSpPr>
        <p:spPr>
          <a:xfrm>
            <a:off x="4414062" y="1672682"/>
            <a:ext cx="634969" cy="400110"/>
          </a:xfrm>
          <a:prstGeom prst="rect">
            <a:avLst/>
          </a:prstGeom>
          <a:noFill/>
        </p:spPr>
        <p:txBody>
          <a:bodyPr wrap="square" rtlCol="0">
            <a:spAutoFit/>
          </a:bodyPr>
          <a:lstStyle/>
          <a:p>
            <a:r>
              <a:rPr lang="en-US" sz="2000" b="1">
                <a:solidFill>
                  <a:schemeClr val="bg1"/>
                </a:solidFill>
              </a:rPr>
              <a:t>C</a:t>
            </a:r>
            <a:endParaRPr lang="en-IN" sz="2000" b="1">
              <a:solidFill>
                <a:schemeClr val="bg1"/>
              </a:solidFill>
            </a:endParaRPr>
          </a:p>
        </p:txBody>
      </p:sp>
      <p:sp>
        <p:nvSpPr>
          <p:cNvPr id="25" name="TextBox 24"/>
          <p:cNvSpPr txBox="1"/>
          <p:nvPr/>
        </p:nvSpPr>
        <p:spPr>
          <a:xfrm>
            <a:off x="4289137" y="1237495"/>
            <a:ext cx="634969" cy="400110"/>
          </a:xfrm>
          <a:prstGeom prst="rect">
            <a:avLst/>
          </a:prstGeom>
          <a:noFill/>
        </p:spPr>
        <p:txBody>
          <a:bodyPr wrap="square" rtlCol="0">
            <a:spAutoFit/>
          </a:bodyPr>
          <a:lstStyle/>
          <a:p>
            <a:r>
              <a:rPr lang="en-US" sz="2000" b="1">
                <a:solidFill>
                  <a:schemeClr val="bg1"/>
                </a:solidFill>
              </a:rPr>
              <a:t>C</a:t>
            </a:r>
            <a:endParaRPr lang="en-IN" sz="2000" b="1">
              <a:solidFill>
                <a:schemeClr val="bg1"/>
              </a:solidFill>
            </a:endParaRPr>
          </a:p>
        </p:txBody>
      </p:sp>
      <p:sp>
        <p:nvSpPr>
          <p:cNvPr id="26" name="TextBox 25"/>
          <p:cNvSpPr txBox="1"/>
          <p:nvPr/>
        </p:nvSpPr>
        <p:spPr>
          <a:xfrm>
            <a:off x="3398955" y="1114626"/>
            <a:ext cx="634969" cy="400110"/>
          </a:xfrm>
          <a:prstGeom prst="rect">
            <a:avLst/>
          </a:prstGeom>
          <a:noFill/>
        </p:spPr>
        <p:txBody>
          <a:bodyPr wrap="square" rtlCol="0">
            <a:spAutoFit/>
          </a:bodyPr>
          <a:lstStyle/>
          <a:p>
            <a:r>
              <a:rPr lang="en-US" sz="2000" b="1">
                <a:solidFill>
                  <a:schemeClr val="bg1"/>
                </a:solidFill>
              </a:rPr>
              <a:t>C</a:t>
            </a:r>
            <a:endParaRPr lang="en-IN" sz="2000" b="1">
              <a:solidFill>
                <a:schemeClr val="bg1"/>
              </a:solidFill>
            </a:endParaRPr>
          </a:p>
        </p:txBody>
      </p:sp>
      <p:sp>
        <p:nvSpPr>
          <p:cNvPr id="27" name="TextBox 26"/>
          <p:cNvSpPr txBox="1"/>
          <p:nvPr/>
        </p:nvSpPr>
        <p:spPr>
          <a:xfrm>
            <a:off x="4701209" y="1068427"/>
            <a:ext cx="634969" cy="400110"/>
          </a:xfrm>
          <a:prstGeom prst="rect">
            <a:avLst/>
          </a:prstGeom>
          <a:noFill/>
        </p:spPr>
        <p:txBody>
          <a:bodyPr wrap="square" rtlCol="0">
            <a:spAutoFit/>
          </a:bodyPr>
          <a:lstStyle/>
          <a:p>
            <a:r>
              <a:rPr lang="en-US" sz="2000" b="1">
                <a:solidFill>
                  <a:schemeClr val="bg1"/>
                </a:solidFill>
              </a:rPr>
              <a:t>C</a:t>
            </a:r>
            <a:endParaRPr lang="en-IN" sz="2000" b="1">
              <a:solidFill>
                <a:schemeClr val="bg1"/>
              </a:solidFill>
            </a:endParaRPr>
          </a:p>
        </p:txBody>
      </p:sp>
    </p:spTree>
    <p:extLst>
      <p:ext uri="{BB962C8B-B14F-4D97-AF65-F5344CB8AC3E}">
        <p14:creationId xmlns:p14="http://schemas.microsoft.com/office/powerpoint/2010/main" val="807467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0" y="0"/>
            <a:ext cx="2676514" cy="633413"/>
          </a:xfrm>
        </p:spPr>
        <p:txBody>
          <a:bodyPr>
            <a:normAutofit fontScale="90000"/>
          </a:bodyPr>
          <a:lstStyle/>
          <a:p>
            <a:r>
              <a:rPr lang="en-US" altLang="en-US" dirty="0"/>
              <a:t>Structure</a:t>
            </a:r>
            <a:endParaRPr lang="en-IN" altLang="en-US" dirty="0"/>
          </a:p>
        </p:txBody>
      </p:sp>
      <p:pic>
        <p:nvPicPr>
          <p:cNvPr id="57350" name="Picture 5"/>
          <p:cNvPicPr>
            <a:picLocks noChangeAspect="1" noChangeArrowheads="1"/>
          </p:cNvPicPr>
          <p:nvPr/>
        </p:nvPicPr>
        <p:blipFill>
          <a:blip r:embed="rId2"/>
          <a:srcRect/>
          <a:stretch>
            <a:fillRect/>
          </a:stretch>
        </p:blipFill>
        <p:spPr bwMode="auto">
          <a:xfrm>
            <a:off x="6429387" y="642918"/>
            <a:ext cx="1788051" cy="1643074"/>
          </a:xfrm>
          <a:prstGeom prst="rect">
            <a:avLst/>
          </a:prstGeom>
          <a:noFill/>
          <a:ln w="9525">
            <a:noFill/>
            <a:miter lim="800000"/>
            <a:headEnd/>
            <a:tailEnd/>
          </a:ln>
        </p:spPr>
      </p:pic>
      <p:pic>
        <p:nvPicPr>
          <p:cNvPr id="57351" name="Picture 9" descr="http://www.ndt-ed.org/EducationResources/CommunityCollege/Materials/Graphics/CovalentBonding/Covalent2.gif"/>
          <p:cNvPicPr>
            <a:picLocks noChangeAspect="1" noChangeArrowheads="1"/>
          </p:cNvPicPr>
          <p:nvPr/>
        </p:nvPicPr>
        <p:blipFill>
          <a:blip r:embed="rId3"/>
          <a:srcRect/>
          <a:stretch>
            <a:fillRect/>
          </a:stretch>
        </p:blipFill>
        <p:spPr bwMode="auto">
          <a:xfrm>
            <a:off x="2000232" y="928670"/>
            <a:ext cx="2447529" cy="1285884"/>
          </a:xfrm>
          <a:prstGeom prst="rect">
            <a:avLst/>
          </a:prstGeom>
          <a:noFill/>
          <a:ln w="9525">
            <a:noFill/>
            <a:miter lim="800000"/>
            <a:headEnd/>
            <a:tailEnd/>
          </a:ln>
        </p:spPr>
      </p:pic>
      <p:sp>
        <p:nvSpPr>
          <p:cNvPr id="57352" name="Slide Number Placeholder 7"/>
          <p:cNvSpPr>
            <a:spLocks noGrp="1"/>
          </p:cNvSpPr>
          <p:nvPr>
            <p:ph type="sldNum" sz="quarter" idx="11"/>
          </p:nvPr>
        </p:nvSpPr>
        <p:spPr bwMode="auto">
          <a:noFill/>
          <a:ln>
            <a:miter lim="800000"/>
            <a:headEnd/>
            <a:tailEnd/>
          </a:ln>
        </p:spPr>
        <p:txBody>
          <a:bodyPr/>
          <a:lstStyle/>
          <a:p>
            <a:fld id="{66527FD3-207E-4707-B766-5A2F9C0041FF}" type="slidenum">
              <a:rPr lang="en-IN" altLang="en-US">
                <a:cs typeface="Arial" charset="0"/>
              </a:rPr>
              <a:pPr/>
              <a:t>11</a:t>
            </a:fld>
            <a:endParaRPr lang="en-IN" altLang="en-US">
              <a:cs typeface="Arial" charset="0"/>
            </a:endParaRPr>
          </a:p>
        </p:txBody>
      </p:sp>
      <p:pic>
        <p:nvPicPr>
          <p:cNvPr id="53252" name="Picture 4" descr="Effects of Laser Shock Processing on Impact Toughness of Ti-17 Titanium  Alloy in: High Temperature Materials and Processes Volume 37 Issue 4 (2018)"/>
          <p:cNvPicPr>
            <a:picLocks noChangeAspect="1" noChangeArrowheads="1"/>
          </p:cNvPicPr>
          <p:nvPr/>
        </p:nvPicPr>
        <p:blipFill>
          <a:blip r:embed="rId4"/>
          <a:srcRect/>
          <a:stretch>
            <a:fillRect/>
          </a:stretch>
        </p:blipFill>
        <p:spPr bwMode="auto">
          <a:xfrm>
            <a:off x="571472" y="3357562"/>
            <a:ext cx="3609703" cy="2714644"/>
          </a:xfrm>
          <a:prstGeom prst="rect">
            <a:avLst/>
          </a:prstGeom>
          <a:noFill/>
        </p:spPr>
      </p:pic>
      <p:sp>
        <p:nvSpPr>
          <p:cNvPr id="11" name="TextBox 10"/>
          <p:cNvSpPr txBox="1"/>
          <p:nvPr/>
        </p:nvSpPr>
        <p:spPr>
          <a:xfrm>
            <a:off x="2428860" y="71414"/>
            <a:ext cx="6715140" cy="461665"/>
          </a:xfrm>
          <a:prstGeom prst="rect">
            <a:avLst/>
          </a:prstGeom>
          <a:noFill/>
        </p:spPr>
        <p:txBody>
          <a:bodyPr wrap="square" rtlCol="0">
            <a:spAutoFit/>
          </a:bodyPr>
          <a:lstStyle/>
          <a:p>
            <a:r>
              <a:rPr lang="en-US" altLang="en-US" sz="2400" dirty="0">
                <a:solidFill>
                  <a:srgbClr val="C00000"/>
                </a:solidFill>
              </a:rPr>
              <a:t>: Arrangement of material’s internal components</a:t>
            </a:r>
            <a:endParaRPr lang="en-IN" sz="2400" dirty="0"/>
          </a:p>
        </p:txBody>
      </p:sp>
      <p:sp>
        <p:nvSpPr>
          <p:cNvPr id="12" name="TextBox 11"/>
          <p:cNvSpPr txBox="1"/>
          <p:nvPr/>
        </p:nvSpPr>
        <p:spPr>
          <a:xfrm>
            <a:off x="142844" y="857233"/>
            <a:ext cx="1928826" cy="830997"/>
          </a:xfrm>
          <a:prstGeom prst="rect">
            <a:avLst/>
          </a:prstGeom>
          <a:noFill/>
        </p:spPr>
        <p:txBody>
          <a:bodyPr wrap="square" rtlCol="0">
            <a:spAutoFit/>
          </a:bodyPr>
          <a:lstStyle/>
          <a:p>
            <a:r>
              <a:rPr lang="en-US" altLang="en-US" sz="2400" b="1" dirty="0">
                <a:solidFill>
                  <a:srgbClr val="FF0000"/>
                </a:solidFill>
              </a:rPr>
              <a:t>Subatomic</a:t>
            </a:r>
            <a:r>
              <a:rPr lang="en-US" altLang="en-US" sz="2400" b="1" dirty="0"/>
              <a:t>:</a:t>
            </a:r>
          </a:p>
          <a:p>
            <a:endParaRPr lang="en-IN" sz="2400" b="1" dirty="0"/>
          </a:p>
        </p:txBody>
      </p:sp>
      <p:sp>
        <p:nvSpPr>
          <p:cNvPr id="13" name="TextBox 12"/>
          <p:cNvSpPr txBox="1"/>
          <p:nvPr/>
        </p:nvSpPr>
        <p:spPr>
          <a:xfrm>
            <a:off x="4929190" y="857232"/>
            <a:ext cx="1335622" cy="830997"/>
          </a:xfrm>
          <a:prstGeom prst="rect">
            <a:avLst/>
          </a:prstGeom>
          <a:noFill/>
        </p:spPr>
        <p:txBody>
          <a:bodyPr wrap="none" rtlCol="0">
            <a:spAutoFit/>
          </a:bodyPr>
          <a:lstStyle/>
          <a:p>
            <a:pPr>
              <a:buFont typeface="Arial" pitchFamily="34" charset="0"/>
              <a:buChar char="•"/>
            </a:pPr>
            <a:r>
              <a:rPr lang="en-US" altLang="en-US" sz="2400" b="1" dirty="0">
                <a:solidFill>
                  <a:srgbClr val="00B050"/>
                </a:solidFill>
              </a:rPr>
              <a:t>Atomic</a:t>
            </a:r>
          </a:p>
          <a:p>
            <a:pPr>
              <a:buFont typeface="Arial" pitchFamily="34" charset="0"/>
              <a:buChar char="•"/>
            </a:pPr>
            <a:endParaRPr lang="en-IN" sz="2400" b="1" dirty="0"/>
          </a:p>
        </p:txBody>
      </p:sp>
      <p:sp>
        <p:nvSpPr>
          <p:cNvPr id="14" name="TextBox 13"/>
          <p:cNvSpPr txBox="1"/>
          <p:nvPr/>
        </p:nvSpPr>
        <p:spPr>
          <a:xfrm>
            <a:off x="1142976" y="2571744"/>
            <a:ext cx="2340705" cy="830997"/>
          </a:xfrm>
          <a:prstGeom prst="rect">
            <a:avLst/>
          </a:prstGeom>
          <a:noFill/>
        </p:spPr>
        <p:txBody>
          <a:bodyPr wrap="none" rtlCol="0">
            <a:spAutoFit/>
          </a:bodyPr>
          <a:lstStyle/>
          <a:p>
            <a:r>
              <a:rPr lang="en-US" altLang="en-US" sz="2400" b="1" dirty="0">
                <a:solidFill>
                  <a:srgbClr val="0000FF"/>
                </a:solidFill>
              </a:rPr>
              <a:t>Microstructure</a:t>
            </a:r>
          </a:p>
          <a:p>
            <a:endParaRPr lang="en-IN" sz="2400" b="1" dirty="0"/>
          </a:p>
        </p:txBody>
      </p:sp>
      <p:sp>
        <p:nvSpPr>
          <p:cNvPr id="15" name="TextBox 14"/>
          <p:cNvSpPr txBox="1"/>
          <p:nvPr/>
        </p:nvSpPr>
        <p:spPr>
          <a:xfrm>
            <a:off x="5643570" y="2714620"/>
            <a:ext cx="2427268" cy="830997"/>
          </a:xfrm>
          <a:prstGeom prst="rect">
            <a:avLst/>
          </a:prstGeom>
          <a:noFill/>
        </p:spPr>
        <p:txBody>
          <a:bodyPr wrap="none" rtlCol="0">
            <a:spAutoFit/>
          </a:bodyPr>
          <a:lstStyle/>
          <a:p>
            <a:r>
              <a:rPr lang="en-US" altLang="en-US" sz="2400" b="1" dirty="0">
                <a:solidFill>
                  <a:srgbClr val="993366"/>
                </a:solidFill>
              </a:rPr>
              <a:t>Macrostructure</a:t>
            </a:r>
            <a:endParaRPr lang="en-IN" altLang="en-US" sz="2400" b="1" dirty="0">
              <a:solidFill>
                <a:srgbClr val="993366"/>
              </a:solidFill>
            </a:endParaRPr>
          </a:p>
          <a:p>
            <a:endParaRPr lang="en-IN" sz="2400" b="1" dirty="0"/>
          </a:p>
        </p:txBody>
      </p:sp>
      <p:pic>
        <p:nvPicPr>
          <p:cNvPr id="53254" name="Picture 6" descr="The macrostructure of the cast CP Al ingots (a) without UST and (b) with UST applied from 40 °C above the liquidus temperature for 4 minutes during cooling and solidification; (c) the microstructure of the centre of the UST casting as indicated in (b). "/>
          <p:cNvPicPr>
            <a:picLocks noChangeAspect="1" noChangeArrowheads="1"/>
          </p:cNvPicPr>
          <p:nvPr/>
        </p:nvPicPr>
        <p:blipFill>
          <a:blip r:embed="rId5"/>
          <a:srcRect r="66470"/>
          <a:stretch>
            <a:fillRect/>
          </a:stretch>
        </p:blipFill>
        <p:spPr bwMode="auto">
          <a:xfrm>
            <a:off x="5448865" y="3214686"/>
            <a:ext cx="2980787" cy="3200402"/>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ransmitted light microscope OBS-106 | Light field microscopes | Microscopes  and accessories | Optical Instruments and Lamps | Labware | Carl Roth -  Internatio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0720" y="1392853"/>
            <a:ext cx="3252651" cy="358221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6662057" y="5154806"/>
            <a:ext cx="2090057" cy="369332"/>
          </a:xfrm>
          <a:prstGeom prst="rect">
            <a:avLst/>
          </a:prstGeom>
          <a:solidFill>
            <a:schemeClr val="tx1"/>
          </a:solidFill>
        </p:spPr>
        <p:txBody>
          <a:bodyPr wrap="square" rtlCol="0">
            <a:spAutoFit/>
          </a:bodyPr>
          <a:lstStyle/>
          <a:p>
            <a:pPr algn="ctr"/>
            <a:r>
              <a:rPr lang="en-US">
                <a:solidFill>
                  <a:schemeClr val="bg1"/>
                </a:solidFill>
              </a:rPr>
              <a:t>Optical microscope</a:t>
            </a:r>
            <a:endParaRPr lang="en-IN">
              <a:solidFill>
                <a:schemeClr val="bg1"/>
              </a:solidFill>
            </a:endParaRPr>
          </a:p>
        </p:txBody>
      </p:sp>
      <p:sp>
        <p:nvSpPr>
          <p:cNvPr id="25" name="Slide Number Placeholder 24"/>
          <p:cNvSpPr>
            <a:spLocks noGrp="1"/>
          </p:cNvSpPr>
          <p:nvPr>
            <p:ph type="sldNum" sz="quarter" idx="12"/>
          </p:nvPr>
        </p:nvSpPr>
        <p:spPr/>
        <p:txBody>
          <a:bodyPr/>
          <a:lstStyle/>
          <a:p>
            <a:fld id="{B1DE34B8-476C-483E-AB7F-575BE55C844C}" type="slidenum">
              <a:rPr lang="en-CA" smtClean="0"/>
              <a:t>12</a:t>
            </a:fld>
            <a:endParaRPr lang="en-CA"/>
          </a:p>
        </p:txBody>
      </p:sp>
      <p:sp>
        <p:nvSpPr>
          <p:cNvPr id="7" name="TextBox 6">
            <a:extLst>
              <a:ext uri="{FF2B5EF4-FFF2-40B4-BE49-F238E27FC236}">
                <a16:creationId xmlns:a16="http://schemas.microsoft.com/office/drawing/2014/main" id="{AB4F1A20-BBEC-40AC-9BCD-20729BB276D6}"/>
              </a:ext>
            </a:extLst>
          </p:cNvPr>
          <p:cNvSpPr txBox="1"/>
          <p:nvPr/>
        </p:nvSpPr>
        <p:spPr>
          <a:xfrm>
            <a:off x="235258" y="269432"/>
            <a:ext cx="8371643" cy="523220"/>
          </a:xfrm>
          <a:prstGeom prst="rect">
            <a:avLst/>
          </a:prstGeom>
          <a:solidFill>
            <a:schemeClr val="bg1">
              <a:lumMod val="95000"/>
            </a:schemeClr>
          </a:solidFill>
        </p:spPr>
        <p:txBody>
          <a:bodyPr wrap="square" rtlCol="0">
            <a:spAutoFit/>
          </a:bodyPr>
          <a:lstStyle/>
          <a:p>
            <a:pPr algn="ctr"/>
            <a:r>
              <a:rPr lang="en-US" sz="2800" b="1">
                <a:solidFill>
                  <a:srgbClr val="C00000"/>
                </a:solidFill>
              </a:rPr>
              <a:t>Strength of materials: defining role of microstructure</a:t>
            </a:r>
          </a:p>
        </p:txBody>
      </p:sp>
      <p:sp>
        <p:nvSpPr>
          <p:cNvPr id="2" name="TextBox 1"/>
          <p:cNvSpPr txBox="1"/>
          <p:nvPr/>
        </p:nvSpPr>
        <p:spPr>
          <a:xfrm>
            <a:off x="1984520" y="5047084"/>
            <a:ext cx="2436559" cy="584775"/>
          </a:xfrm>
          <a:prstGeom prst="rect">
            <a:avLst/>
          </a:prstGeom>
          <a:noFill/>
          <a:ln w="12700">
            <a:solidFill>
              <a:schemeClr val="tx1"/>
            </a:solidFill>
          </a:ln>
        </p:spPr>
        <p:txBody>
          <a:bodyPr wrap="square" rtlCol="0">
            <a:spAutoFit/>
          </a:bodyPr>
          <a:lstStyle/>
          <a:p>
            <a:r>
              <a:rPr lang="en-US" sz="3200" dirty="0"/>
              <a:t>1 µm= 10</a:t>
            </a:r>
            <a:r>
              <a:rPr lang="en-US" sz="3200" baseline="30000" dirty="0"/>
              <a:t>-6</a:t>
            </a:r>
            <a:r>
              <a:rPr lang="en-US" sz="3200" dirty="0"/>
              <a:t> m</a:t>
            </a:r>
            <a:endParaRPr lang="en-IN" sz="3200" dirty="0"/>
          </a:p>
        </p:txBody>
      </p:sp>
      <p:pic>
        <p:nvPicPr>
          <p:cNvPr id="8" name="Picture 2" descr="oresund50mmmicro1">
            <a:extLst>
              <a:ext uri="{FF2B5EF4-FFF2-40B4-BE49-F238E27FC236}">
                <a16:creationId xmlns:a16="http://schemas.microsoft.com/office/drawing/2014/main" id="{DDE56AEA-E6BC-4FFB-A29D-FECDA9A331EA}"/>
              </a:ext>
            </a:extLst>
          </p:cNvPr>
          <p:cNvPicPr>
            <a:picLocks noChangeAspect="1" noChangeArrowheads="1"/>
          </p:cNvPicPr>
          <p:nvPr/>
        </p:nvPicPr>
        <p:blipFill>
          <a:blip r:embed="rId3">
            <a:lum bright="4000" contrast="2000"/>
            <a:extLst>
              <a:ext uri="{28A0092B-C50C-407E-A947-70E740481C1C}">
                <a14:useLocalDpi xmlns:a14="http://schemas.microsoft.com/office/drawing/2010/main" val="0"/>
              </a:ext>
            </a:extLst>
          </a:blip>
          <a:srcRect l="30043" t="34776"/>
          <a:stretch>
            <a:fillRect/>
          </a:stretch>
        </p:blipFill>
        <p:spPr bwMode="auto">
          <a:xfrm>
            <a:off x="838200" y="1253278"/>
            <a:ext cx="4347345" cy="336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517900" y="4064000"/>
            <a:ext cx="15240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8788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525589" y="4564539"/>
            <a:ext cx="3148149" cy="369332"/>
          </a:xfrm>
          <a:prstGeom prst="rect">
            <a:avLst/>
          </a:prstGeom>
          <a:solidFill>
            <a:schemeClr val="tx1"/>
          </a:solidFill>
        </p:spPr>
        <p:txBody>
          <a:bodyPr wrap="square" rtlCol="0">
            <a:spAutoFit/>
          </a:bodyPr>
          <a:lstStyle/>
          <a:p>
            <a:pPr algn="ctr"/>
            <a:r>
              <a:rPr lang="en-US">
                <a:solidFill>
                  <a:schemeClr val="bg1"/>
                </a:solidFill>
              </a:rPr>
              <a:t>Scanning Electron Microscope</a:t>
            </a:r>
            <a:endParaRPr lang="en-IN">
              <a:solidFill>
                <a:schemeClr val="bg1"/>
              </a:solidFill>
            </a:endParaRPr>
          </a:p>
        </p:txBody>
      </p:sp>
      <p:pic>
        <p:nvPicPr>
          <p:cNvPr id="2" name="Picture 1"/>
          <p:cNvPicPr>
            <a:picLocks noChangeAspect="1"/>
          </p:cNvPicPr>
          <p:nvPr/>
        </p:nvPicPr>
        <p:blipFill>
          <a:blip r:embed="rId2"/>
          <a:stretch>
            <a:fillRect/>
          </a:stretch>
        </p:blipFill>
        <p:spPr>
          <a:xfrm>
            <a:off x="5152210" y="1449977"/>
            <a:ext cx="3894908" cy="2921181"/>
          </a:xfrm>
          <a:prstGeom prst="rect">
            <a:avLst/>
          </a:prstGeom>
        </p:spPr>
      </p:pic>
      <p:pic>
        <p:nvPicPr>
          <p:cNvPr id="3074" name="Picture 2" descr="PDF] Correlating Nanoscale Grain Boundary Composition with Electrical  Conductivity in Ceria | Semantic Scholar"/>
          <p:cNvPicPr>
            <a:picLocks noChangeAspect="1" noChangeArrowheads="1"/>
          </p:cNvPicPr>
          <p:nvPr/>
        </p:nvPicPr>
        <p:blipFill rotWithShape="1">
          <a:blip r:embed="rId3">
            <a:extLst>
              <a:ext uri="{28A0092B-C50C-407E-A947-70E740481C1C}">
                <a14:useLocalDpi xmlns:a14="http://schemas.microsoft.com/office/drawing/2010/main" val="0"/>
              </a:ext>
            </a:extLst>
          </a:blip>
          <a:srcRect r="16508"/>
          <a:stretch/>
        </p:blipFill>
        <p:spPr bwMode="auto">
          <a:xfrm>
            <a:off x="587829" y="1309341"/>
            <a:ext cx="4140926" cy="329510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1DE34B8-476C-483E-AB7F-575BE55C844C}" type="slidenum">
              <a:rPr lang="en-CA" smtClean="0"/>
              <a:t>13</a:t>
            </a:fld>
            <a:endParaRPr lang="en-CA"/>
          </a:p>
        </p:txBody>
      </p:sp>
      <p:sp>
        <p:nvSpPr>
          <p:cNvPr id="7" name="TextBox 6">
            <a:extLst>
              <a:ext uri="{FF2B5EF4-FFF2-40B4-BE49-F238E27FC236}">
                <a16:creationId xmlns:a16="http://schemas.microsoft.com/office/drawing/2014/main" id="{79BF327C-DB33-4399-BA4A-61EB240E0249}"/>
              </a:ext>
            </a:extLst>
          </p:cNvPr>
          <p:cNvSpPr txBox="1"/>
          <p:nvPr/>
        </p:nvSpPr>
        <p:spPr>
          <a:xfrm>
            <a:off x="235258" y="269432"/>
            <a:ext cx="8371643" cy="523220"/>
          </a:xfrm>
          <a:prstGeom prst="rect">
            <a:avLst/>
          </a:prstGeom>
          <a:solidFill>
            <a:schemeClr val="bg1">
              <a:lumMod val="95000"/>
            </a:schemeClr>
          </a:solidFill>
        </p:spPr>
        <p:txBody>
          <a:bodyPr wrap="square" rtlCol="0">
            <a:spAutoFit/>
          </a:bodyPr>
          <a:lstStyle/>
          <a:p>
            <a:pPr algn="ctr"/>
            <a:r>
              <a:rPr lang="en-US" sz="2800" b="1">
                <a:solidFill>
                  <a:srgbClr val="C00000"/>
                </a:solidFill>
              </a:rPr>
              <a:t>Strength of materials: defining role of microstructure</a:t>
            </a:r>
          </a:p>
        </p:txBody>
      </p:sp>
      <p:sp>
        <p:nvSpPr>
          <p:cNvPr id="8" name="TextBox 7"/>
          <p:cNvSpPr txBox="1"/>
          <p:nvPr/>
        </p:nvSpPr>
        <p:spPr>
          <a:xfrm>
            <a:off x="2605342" y="5352723"/>
            <a:ext cx="2377476" cy="584775"/>
          </a:xfrm>
          <a:prstGeom prst="rect">
            <a:avLst/>
          </a:prstGeom>
          <a:noFill/>
          <a:ln>
            <a:solidFill>
              <a:srgbClr val="FF0000"/>
            </a:solidFill>
          </a:ln>
        </p:spPr>
        <p:txBody>
          <a:bodyPr wrap="square" rtlCol="0">
            <a:spAutoFit/>
          </a:bodyPr>
          <a:lstStyle/>
          <a:p>
            <a:r>
              <a:rPr lang="en-US" sz="3200"/>
              <a:t>1 µm= 10</a:t>
            </a:r>
            <a:r>
              <a:rPr lang="en-US" sz="3200" baseline="30000"/>
              <a:t>-6</a:t>
            </a:r>
            <a:r>
              <a:rPr lang="en-US" sz="3200"/>
              <a:t> m</a:t>
            </a:r>
            <a:endParaRPr lang="en-IN" sz="3200"/>
          </a:p>
        </p:txBody>
      </p:sp>
      <p:sp>
        <p:nvSpPr>
          <p:cNvPr id="4" name="Rectangle 3"/>
          <p:cNvSpPr/>
          <p:nvPr/>
        </p:nvSpPr>
        <p:spPr>
          <a:xfrm>
            <a:off x="587829" y="4258492"/>
            <a:ext cx="979714" cy="345956"/>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1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143716" y="5302066"/>
            <a:ext cx="3548854" cy="646331"/>
          </a:xfrm>
          <a:prstGeom prst="rect">
            <a:avLst/>
          </a:prstGeom>
          <a:solidFill>
            <a:schemeClr val="tx1"/>
          </a:solidFill>
        </p:spPr>
        <p:txBody>
          <a:bodyPr wrap="square" rtlCol="0">
            <a:spAutoFit/>
          </a:bodyPr>
          <a:lstStyle/>
          <a:p>
            <a:pPr algn="ctr"/>
            <a:r>
              <a:rPr lang="en-US">
                <a:solidFill>
                  <a:schemeClr val="bg1"/>
                </a:solidFill>
              </a:rPr>
              <a:t>High Resolution Transmission Electron Microscope</a:t>
            </a:r>
            <a:endParaRPr lang="en-IN">
              <a:solidFill>
                <a:schemeClr val="bg1"/>
              </a:solidFill>
            </a:endParaRPr>
          </a:p>
        </p:txBody>
      </p:sp>
      <p:pic>
        <p:nvPicPr>
          <p:cNvPr id="8" name="Picture 5" descr="20071023104952">
            <a:extLst>
              <a:ext uri="{FF2B5EF4-FFF2-40B4-BE49-F238E27FC236}">
                <a16:creationId xmlns:a16="http://schemas.microsoft.com/office/drawing/2014/main" id="{BC26F98B-644E-4590-8B4E-29C3D54535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077" y="1309341"/>
            <a:ext cx="4179392" cy="373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716894" y="5209733"/>
            <a:ext cx="2254215" cy="461665"/>
          </a:xfrm>
          <a:prstGeom prst="rect">
            <a:avLst/>
          </a:prstGeom>
          <a:solidFill>
            <a:schemeClr val="tx1"/>
          </a:solidFill>
        </p:spPr>
        <p:txBody>
          <a:bodyPr wrap="square" rtlCol="0">
            <a:spAutoFit/>
          </a:bodyPr>
          <a:lstStyle/>
          <a:p>
            <a:pPr algn="ctr"/>
            <a:r>
              <a:rPr lang="en-US">
                <a:solidFill>
                  <a:schemeClr val="bg1"/>
                </a:solidFill>
              </a:rPr>
              <a:t>Individual </a:t>
            </a:r>
            <a:r>
              <a:rPr lang="en-US" sz="2400" b="1">
                <a:solidFill>
                  <a:srgbClr val="FF0000"/>
                </a:solidFill>
              </a:rPr>
              <a:t>atoms</a:t>
            </a:r>
            <a:endParaRPr lang="en-IN" sz="2400" b="1">
              <a:solidFill>
                <a:srgbClr val="FF0000"/>
              </a:solidFill>
            </a:endParaRPr>
          </a:p>
        </p:txBody>
      </p:sp>
      <p:sp>
        <p:nvSpPr>
          <p:cNvPr id="4" name="Slide Number Placeholder 3"/>
          <p:cNvSpPr>
            <a:spLocks noGrp="1"/>
          </p:cNvSpPr>
          <p:nvPr>
            <p:ph type="sldNum" sz="quarter" idx="12"/>
          </p:nvPr>
        </p:nvSpPr>
        <p:spPr/>
        <p:txBody>
          <a:bodyPr/>
          <a:lstStyle/>
          <a:p>
            <a:fld id="{B1DE34B8-476C-483E-AB7F-575BE55C844C}" type="slidenum">
              <a:rPr lang="en-CA" smtClean="0"/>
              <a:t>14</a:t>
            </a:fld>
            <a:endParaRPr lang="en-CA"/>
          </a:p>
        </p:txBody>
      </p:sp>
      <p:sp>
        <p:nvSpPr>
          <p:cNvPr id="10" name="TextBox 9">
            <a:extLst>
              <a:ext uri="{FF2B5EF4-FFF2-40B4-BE49-F238E27FC236}">
                <a16:creationId xmlns:a16="http://schemas.microsoft.com/office/drawing/2014/main" id="{0E0B8012-78B2-4F17-A3D5-17C3ADD473FD}"/>
              </a:ext>
            </a:extLst>
          </p:cNvPr>
          <p:cNvSpPr txBox="1"/>
          <p:nvPr/>
        </p:nvSpPr>
        <p:spPr>
          <a:xfrm>
            <a:off x="235258" y="269432"/>
            <a:ext cx="8371643" cy="523220"/>
          </a:xfrm>
          <a:prstGeom prst="rect">
            <a:avLst/>
          </a:prstGeom>
          <a:solidFill>
            <a:schemeClr val="bg1">
              <a:lumMod val="95000"/>
            </a:schemeClr>
          </a:solidFill>
        </p:spPr>
        <p:txBody>
          <a:bodyPr wrap="square" rtlCol="0">
            <a:spAutoFit/>
          </a:bodyPr>
          <a:lstStyle/>
          <a:p>
            <a:pPr algn="ctr"/>
            <a:r>
              <a:rPr lang="en-US" sz="2800" b="1">
                <a:solidFill>
                  <a:srgbClr val="C00000"/>
                </a:solidFill>
              </a:rPr>
              <a:t>Strength of materials: defining role of microstructure</a:t>
            </a:r>
          </a:p>
        </p:txBody>
      </p:sp>
      <p:pic>
        <p:nvPicPr>
          <p:cNvPr id="5122" name="Picture 2" descr="Atomic resolution imaging using TEM, High-Resolution Transmission Electron  Microscopy Laboratory HR-TEM, Nano-scale materials Stock Photo - Alamy">
            <a:extLst>
              <a:ext uri="{FF2B5EF4-FFF2-40B4-BE49-F238E27FC236}">
                <a16:creationId xmlns:a16="http://schemas.microsoft.com/office/drawing/2014/main" id="{09D39789-2F55-49BC-954D-F2438FDD39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1" b="22688"/>
          <a:stretch/>
        </p:blipFill>
        <p:spPr bwMode="auto">
          <a:xfrm>
            <a:off x="5143716" y="913011"/>
            <a:ext cx="3530261" cy="426869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51329" y="1348530"/>
            <a:ext cx="1308100" cy="623962"/>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2088533" y="5953194"/>
            <a:ext cx="2468879" cy="584775"/>
          </a:xfrm>
          <a:prstGeom prst="rect">
            <a:avLst/>
          </a:prstGeom>
          <a:noFill/>
          <a:ln>
            <a:solidFill>
              <a:srgbClr val="FF0000"/>
            </a:solidFill>
          </a:ln>
        </p:spPr>
        <p:txBody>
          <a:bodyPr wrap="square" rtlCol="0">
            <a:spAutoFit/>
          </a:bodyPr>
          <a:lstStyle/>
          <a:p>
            <a:r>
              <a:rPr lang="en-US" sz="3200" dirty="0"/>
              <a:t>1 nm= 10</a:t>
            </a:r>
            <a:r>
              <a:rPr lang="en-US" sz="3200" baseline="30000" dirty="0"/>
              <a:t>-9</a:t>
            </a:r>
            <a:r>
              <a:rPr lang="en-US" sz="3200" dirty="0"/>
              <a:t> m</a:t>
            </a:r>
            <a:endParaRPr lang="en-IN" sz="3200" dirty="0"/>
          </a:p>
        </p:txBody>
      </p:sp>
    </p:spTree>
    <p:extLst>
      <p:ext uri="{BB962C8B-B14F-4D97-AF65-F5344CB8AC3E}">
        <p14:creationId xmlns:p14="http://schemas.microsoft.com/office/powerpoint/2010/main" val="108810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1361320"/>
            <a:ext cx="4835088" cy="3626316"/>
          </a:xfrm>
          <a:prstGeom prst="rect">
            <a:avLst/>
          </a:prstGeom>
        </p:spPr>
      </p:pic>
      <p:sp>
        <p:nvSpPr>
          <p:cNvPr id="24" name="TextBox 23"/>
          <p:cNvSpPr txBox="1"/>
          <p:nvPr/>
        </p:nvSpPr>
        <p:spPr>
          <a:xfrm>
            <a:off x="6328799" y="5863078"/>
            <a:ext cx="2154776" cy="646331"/>
          </a:xfrm>
          <a:prstGeom prst="rect">
            <a:avLst/>
          </a:prstGeom>
          <a:solidFill>
            <a:schemeClr val="tx1"/>
          </a:solidFill>
        </p:spPr>
        <p:txBody>
          <a:bodyPr wrap="square" rtlCol="0">
            <a:spAutoFit/>
          </a:bodyPr>
          <a:lstStyle/>
          <a:p>
            <a:pPr algn="ctr"/>
            <a:r>
              <a:rPr lang="en-IN">
                <a:solidFill>
                  <a:schemeClr val="bg1"/>
                </a:solidFill>
              </a:rPr>
              <a:t>CCMR</a:t>
            </a:r>
          </a:p>
          <a:p>
            <a:pPr algn="ctr"/>
            <a:r>
              <a:rPr lang="en-US">
                <a:solidFill>
                  <a:schemeClr val="bg1"/>
                </a:solidFill>
              </a:rPr>
              <a:t>Cryo </a:t>
            </a:r>
            <a:r>
              <a:rPr lang="en-IN">
                <a:solidFill>
                  <a:schemeClr val="bg1"/>
                </a:solidFill>
              </a:rPr>
              <a:t>STEM (Cornell)</a:t>
            </a:r>
          </a:p>
        </p:txBody>
      </p:sp>
      <p:pic>
        <p:nvPicPr>
          <p:cNvPr id="5122" name="Picture 2" descr="FEI Titan Themis 300 S/TEM | PARADI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475" y="1237875"/>
            <a:ext cx="2977424" cy="44639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758718" y="5282779"/>
            <a:ext cx="2935615" cy="461665"/>
          </a:xfrm>
          <a:prstGeom prst="rect">
            <a:avLst/>
          </a:prstGeom>
          <a:solidFill>
            <a:schemeClr val="tx1"/>
          </a:solidFill>
        </p:spPr>
        <p:txBody>
          <a:bodyPr wrap="square" rtlCol="0">
            <a:spAutoFit/>
          </a:bodyPr>
          <a:lstStyle/>
          <a:p>
            <a:pPr algn="ctr"/>
            <a:r>
              <a:rPr lang="en-US">
                <a:solidFill>
                  <a:schemeClr val="bg1"/>
                </a:solidFill>
              </a:rPr>
              <a:t>Individual </a:t>
            </a:r>
            <a:r>
              <a:rPr lang="en-US" u="sng">
                <a:solidFill>
                  <a:schemeClr val="bg1"/>
                </a:solidFill>
              </a:rPr>
              <a:t>vibrating</a:t>
            </a:r>
            <a:r>
              <a:rPr lang="en-US">
                <a:solidFill>
                  <a:schemeClr val="bg1"/>
                </a:solidFill>
              </a:rPr>
              <a:t> </a:t>
            </a:r>
            <a:r>
              <a:rPr lang="en-US" sz="2400" b="1">
                <a:solidFill>
                  <a:srgbClr val="FF0000"/>
                </a:solidFill>
              </a:rPr>
              <a:t>atoms</a:t>
            </a:r>
            <a:endParaRPr lang="en-IN" sz="2400" b="1">
              <a:solidFill>
                <a:srgbClr val="FF0000"/>
              </a:solidFill>
            </a:endParaRPr>
          </a:p>
        </p:txBody>
      </p:sp>
      <p:sp>
        <p:nvSpPr>
          <p:cNvPr id="4" name="Rectangle 3"/>
          <p:cNvSpPr/>
          <p:nvPr/>
        </p:nvSpPr>
        <p:spPr>
          <a:xfrm>
            <a:off x="1409698" y="6138803"/>
            <a:ext cx="4131259" cy="400110"/>
          </a:xfrm>
          <a:prstGeom prst="rect">
            <a:avLst/>
          </a:prstGeom>
        </p:spPr>
        <p:txBody>
          <a:bodyPr wrap="none">
            <a:spAutoFit/>
          </a:bodyPr>
          <a:lstStyle/>
          <a:p>
            <a:r>
              <a:rPr lang="en-CA" sz="2000" b="0" i="1">
                <a:solidFill>
                  <a:srgbClr val="FF4343"/>
                </a:solidFill>
                <a:effectLst/>
                <a:latin typeface="Arial" panose="020B0604020202020204" pitchFamily="34" charset="0"/>
              </a:rPr>
              <a:t>Science</a:t>
            </a:r>
            <a:r>
              <a:rPr lang="en-CA" sz="2000" b="0" i="0">
                <a:solidFill>
                  <a:srgbClr val="FF4343"/>
                </a:solidFill>
                <a:effectLst/>
                <a:latin typeface="Arial" panose="020B0604020202020204" pitchFamily="34" charset="0"/>
              </a:rPr>
              <a:t> 372.6544 (2021): 826-831</a:t>
            </a:r>
            <a:endParaRPr lang="en-IN" sz="2000">
              <a:solidFill>
                <a:srgbClr val="FF4343"/>
              </a:solidFill>
            </a:endParaRPr>
          </a:p>
        </p:txBody>
      </p:sp>
      <p:sp>
        <p:nvSpPr>
          <p:cNvPr id="6" name="Slide Number Placeholder 5"/>
          <p:cNvSpPr>
            <a:spLocks noGrp="1"/>
          </p:cNvSpPr>
          <p:nvPr>
            <p:ph type="sldNum" sz="quarter" idx="12"/>
          </p:nvPr>
        </p:nvSpPr>
        <p:spPr>
          <a:xfrm>
            <a:off x="6426175" y="6488092"/>
            <a:ext cx="2057400" cy="365125"/>
          </a:xfrm>
        </p:spPr>
        <p:txBody>
          <a:bodyPr/>
          <a:lstStyle/>
          <a:p>
            <a:fld id="{B1DE34B8-476C-483E-AB7F-575BE55C844C}" type="slidenum">
              <a:rPr lang="en-CA" smtClean="0"/>
              <a:t>15</a:t>
            </a:fld>
            <a:endParaRPr lang="en-CA"/>
          </a:p>
        </p:txBody>
      </p:sp>
      <p:sp>
        <p:nvSpPr>
          <p:cNvPr id="9" name="TextBox 8">
            <a:extLst>
              <a:ext uri="{FF2B5EF4-FFF2-40B4-BE49-F238E27FC236}">
                <a16:creationId xmlns:a16="http://schemas.microsoft.com/office/drawing/2014/main" id="{14BFD333-C6AE-4232-A763-1DE56087D969}"/>
              </a:ext>
            </a:extLst>
          </p:cNvPr>
          <p:cNvSpPr txBox="1"/>
          <p:nvPr/>
        </p:nvSpPr>
        <p:spPr>
          <a:xfrm>
            <a:off x="235258" y="269432"/>
            <a:ext cx="8371643" cy="523220"/>
          </a:xfrm>
          <a:prstGeom prst="rect">
            <a:avLst/>
          </a:prstGeom>
          <a:solidFill>
            <a:schemeClr val="bg1">
              <a:lumMod val="95000"/>
            </a:schemeClr>
          </a:solidFill>
        </p:spPr>
        <p:txBody>
          <a:bodyPr wrap="square" rtlCol="0">
            <a:spAutoFit/>
          </a:bodyPr>
          <a:lstStyle/>
          <a:p>
            <a:pPr algn="ctr"/>
            <a:r>
              <a:rPr lang="en-US" sz="2800" b="1">
                <a:solidFill>
                  <a:srgbClr val="C00000"/>
                </a:solidFill>
              </a:rPr>
              <a:t>Strength of materials: defining role of microstructure</a:t>
            </a:r>
          </a:p>
        </p:txBody>
      </p:sp>
      <p:sp>
        <p:nvSpPr>
          <p:cNvPr id="3" name="Arrow: Up 2">
            <a:extLst>
              <a:ext uri="{FF2B5EF4-FFF2-40B4-BE49-F238E27FC236}">
                <a16:creationId xmlns:a16="http://schemas.microsoft.com/office/drawing/2014/main" id="{E6EC6625-62F2-4866-B6B7-D23122BCC731}"/>
              </a:ext>
            </a:extLst>
          </p:cNvPr>
          <p:cNvSpPr/>
          <p:nvPr/>
        </p:nvSpPr>
        <p:spPr>
          <a:xfrm rot="1203687">
            <a:off x="1084146" y="3331739"/>
            <a:ext cx="238125" cy="276225"/>
          </a:xfrm>
          <a:prstGeom prst="up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F5CD5B00-0A1B-45B3-9182-A784EC00C41F}"/>
              </a:ext>
            </a:extLst>
          </p:cNvPr>
          <p:cNvSpPr txBox="1"/>
          <p:nvPr/>
        </p:nvSpPr>
        <p:spPr>
          <a:xfrm>
            <a:off x="647700" y="1237875"/>
            <a:ext cx="1111018" cy="461665"/>
          </a:xfrm>
          <a:prstGeom prst="rect">
            <a:avLst/>
          </a:prstGeom>
          <a:noFill/>
        </p:spPr>
        <p:txBody>
          <a:bodyPr wrap="square" rtlCol="0">
            <a:spAutoFit/>
          </a:bodyPr>
          <a:lstStyle/>
          <a:p>
            <a:r>
              <a:rPr lang="en-CA" sz="2400" b="1">
                <a:solidFill>
                  <a:schemeClr val="bg1"/>
                </a:solidFill>
              </a:rPr>
              <a:t>Video</a:t>
            </a:r>
          </a:p>
        </p:txBody>
      </p:sp>
    </p:spTree>
    <p:extLst>
      <p:ext uri="{BB962C8B-B14F-4D97-AF65-F5344CB8AC3E}">
        <p14:creationId xmlns:p14="http://schemas.microsoft.com/office/powerpoint/2010/main" val="63134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FA75C9-8602-4CB7-BB26-38B21671BA05}"/>
              </a:ext>
            </a:extLst>
          </p:cNvPr>
          <p:cNvSpPr txBox="1"/>
          <p:nvPr/>
        </p:nvSpPr>
        <p:spPr>
          <a:xfrm>
            <a:off x="235258" y="269432"/>
            <a:ext cx="8371643" cy="523220"/>
          </a:xfrm>
          <a:prstGeom prst="rect">
            <a:avLst/>
          </a:prstGeom>
          <a:solidFill>
            <a:schemeClr val="bg1">
              <a:lumMod val="95000"/>
            </a:schemeClr>
          </a:solidFill>
        </p:spPr>
        <p:txBody>
          <a:bodyPr wrap="square" rtlCol="0">
            <a:spAutoFit/>
          </a:bodyPr>
          <a:lstStyle/>
          <a:p>
            <a:pPr algn="ctr"/>
            <a:r>
              <a:rPr lang="en-IN" sz="2800" b="1">
                <a:solidFill>
                  <a:srgbClr val="C00000"/>
                </a:solidFill>
              </a:rPr>
              <a:t>Important Material properties for various applications</a:t>
            </a:r>
          </a:p>
        </p:txBody>
      </p:sp>
      <p:sp>
        <p:nvSpPr>
          <p:cNvPr id="5" name="TextBox 4">
            <a:extLst>
              <a:ext uri="{FF2B5EF4-FFF2-40B4-BE49-F238E27FC236}">
                <a16:creationId xmlns:a16="http://schemas.microsoft.com/office/drawing/2014/main" id="{23CABDDC-AE68-4AA2-88B9-7DC74242F1E4}"/>
              </a:ext>
            </a:extLst>
          </p:cNvPr>
          <p:cNvSpPr txBox="1"/>
          <p:nvPr/>
        </p:nvSpPr>
        <p:spPr>
          <a:xfrm>
            <a:off x="300275" y="1886623"/>
            <a:ext cx="3840704" cy="3785652"/>
          </a:xfrm>
          <a:prstGeom prst="rect">
            <a:avLst/>
          </a:prstGeom>
          <a:noFill/>
        </p:spPr>
        <p:txBody>
          <a:bodyPr wrap="square" rtlCol="0">
            <a:spAutoFit/>
          </a:bodyPr>
          <a:lstStyle/>
          <a:p>
            <a:pPr marL="342900" indent="-342900">
              <a:buFont typeface="Courier New" panose="02070309020205020404" pitchFamily="49" charset="0"/>
              <a:buChar char="o"/>
            </a:pPr>
            <a:r>
              <a:rPr lang="en-IN" sz="2400"/>
              <a:t>Hardness</a:t>
            </a:r>
          </a:p>
          <a:p>
            <a:pPr marL="342900" indent="-342900">
              <a:buFont typeface="Courier New" panose="02070309020205020404" pitchFamily="49" charset="0"/>
              <a:buChar char="o"/>
            </a:pPr>
            <a:r>
              <a:rPr lang="en-IN" sz="2400"/>
              <a:t>Strength</a:t>
            </a:r>
          </a:p>
          <a:p>
            <a:pPr marL="342900" indent="-342900">
              <a:buFont typeface="Courier New" panose="02070309020205020404" pitchFamily="49" charset="0"/>
              <a:buChar char="o"/>
            </a:pPr>
            <a:r>
              <a:rPr lang="en-IN" sz="2400"/>
              <a:t>Modulus</a:t>
            </a:r>
          </a:p>
          <a:p>
            <a:pPr marL="342900" indent="-342900">
              <a:buFont typeface="Courier New" panose="02070309020205020404" pitchFamily="49" charset="0"/>
              <a:buChar char="o"/>
            </a:pPr>
            <a:r>
              <a:rPr lang="en-IN" sz="2400"/>
              <a:t>Ductility</a:t>
            </a:r>
          </a:p>
          <a:p>
            <a:pPr marL="342900" indent="-342900">
              <a:buFont typeface="Courier New" panose="02070309020205020404" pitchFamily="49" charset="0"/>
              <a:buChar char="o"/>
            </a:pPr>
            <a:r>
              <a:rPr lang="en-IN" sz="2400"/>
              <a:t>Fracture Toughness</a:t>
            </a:r>
          </a:p>
          <a:p>
            <a:pPr marL="342900" indent="-342900">
              <a:buFont typeface="Courier New" panose="02070309020205020404" pitchFamily="49" charset="0"/>
              <a:buChar char="o"/>
            </a:pPr>
            <a:r>
              <a:rPr lang="en-IN" sz="2400"/>
              <a:t>Impact toughness</a:t>
            </a:r>
          </a:p>
          <a:p>
            <a:pPr marL="342900" indent="-342900">
              <a:buFont typeface="Courier New" panose="02070309020205020404" pitchFamily="49" charset="0"/>
              <a:buChar char="o"/>
            </a:pPr>
            <a:r>
              <a:rPr lang="en-IN" sz="2400"/>
              <a:t>Hardness</a:t>
            </a:r>
          </a:p>
          <a:p>
            <a:pPr marL="342900" indent="-342900">
              <a:buFont typeface="Courier New" panose="02070309020205020404" pitchFamily="49" charset="0"/>
              <a:buChar char="o"/>
            </a:pPr>
            <a:r>
              <a:rPr lang="en-IN" sz="2400"/>
              <a:t>Formability</a:t>
            </a:r>
          </a:p>
          <a:p>
            <a:pPr marL="342900" indent="-342900">
              <a:buFont typeface="Courier New" panose="02070309020205020404" pitchFamily="49" charset="0"/>
              <a:buChar char="o"/>
            </a:pPr>
            <a:r>
              <a:rPr lang="en-IN" sz="2400"/>
              <a:t>Fatigue resistance</a:t>
            </a:r>
          </a:p>
          <a:p>
            <a:pPr marL="342900" indent="-342900">
              <a:buFont typeface="Courier New" panose="02070309020205020404" pitchFamily="49" charset="0"/>
              <a:buChar char="o"/>
            </a:pPr>
            <a:r>
              <a:rPr lang="en-IN" sz="2400"/>
              <a:t>Creep resistance</a:t>
            </a:r>
          </a:p>
        </p:txBody>
      </p:sp>
      <p:sp>
        <p:nvSpPr>
          <p:cNvPr id="7" name="TextBox 6">
            <a:extLst>
              <a:ext uri="{FF2B5EF4-FFF2-40B4-BE49-F238E27FC236}">
                <a16:creationId xmlns:a16="http://schemas.microsoft.com/office/drawing/2014/main" id="{FEE98861-E7A8-4684-8038-9C6CBD4CF8DE}"/>
              </a:ext>
            </a:extLst>
          </p:cNvPr>
          <p:cNvSpPr txBox="1"/>
          <p:nvPr/>
        </p:nvSpPr>
        <p:spPr>
          <a:xfrm>
            <a:off x="3568837" y="1151261"/>
            <a:ext cx="2583396" cy="523220"/>
          </a:xfrm>
          <a:prstGeom prst="rect">
            <a:avLst/>
          </a:prstGeom>
          <a:solidFill>
            <a:schemeClr val="bg1">
              <a:lumMod val="95000"/>
            </a:schemeClr>
          </a:solidFill>
        </p:spPr>
        <p:txBody>
          <a:bodyPr wrap="square" rtlCol="0">
            <a:spAutoFit/>
          </a:bodyPr>
          <a:lstStyle/>
          <a:p>
            <a:r>
              <a:rPr lang="en-IN" sz="2800" b="1">
                <a:solidFill>
                  <a:srgbClr val="0033CC"/>
                </a:solidFill>
              </a:rPr>
              <a:t>Electrochemical</a:t>
            </a:r>
          </a:p>
        </p:txBody>
      </p:sp>
      <p:sp>
        <p:nvSpPr>
          <p:cNvPr id="8" name="TextBox 7">
            <a:extLst>
              <a:ext uri="{FF2B5EF4-FFF2-40B4-BE49-F238E27FC236}">
                <a16:creationId xmlns:a16="http://schemas.microsoft.com/office/drawing/2014/main" id="{D8BC8816-C30F-4D7E-977C-DC97F4F6F1F1}"/>
              </a:ext>
            </a:extLst>
          </p:cNvPr>
          <p:cNvSpPr txBox="1"/>
          <p:nvPr/>
        </p:nvSpPr>
        <p:spPr>
          <a:xfrm>
            <a:off x="3779121" y="1692234"/>
            <a:ext cx="2656641" cy="1569660"/>
          </a:xfrm>
          <a:prstGeom prst="rect">
            <a:avLst/>
          </a:prstGeom>
          <a:noFill/>
        </p:spPr>
        <p:txBody>
          <a:bodyPr wrap="square" rtlCol="0">
            <a:spAutoFit/>
          </a:bodyPr>
          <a:lstStyle/>
          <a:p>
            <a:pPr marL="342900" indent="-342900">
              <a:buFont typeface="Courier New" panose="02070309020205020404" pitchFamily="49" charset="0"/>
              <a:buChar char="o"/>
            </a:pPr>
            <a:r>
              <a:rPr lang="en-IN" sz="2400"/>
              <a:t> Corrosion resistance</a:t>
            </a:r>
          </a:p>
          <a:p>
            <a:pPr marL="342900" indent="-342900">
              <a:buFont typeface="Courier New" panose="02070309020205020404" pitchFamily="49" charset="0"/>
              <a:buChar char="o"/>
            </a:pPr>
            <a:r>
              <a:rPr lang="en-IN" sz="2400"/>
              <a:t> Oxidation resistance</a:t>
            </a:r>
          </a:p>
        </p:txBody>
      </p:sp>
      <p:grpSp>
        <p:nvGrpSpPr>
          <p:cNvPr id="13" name="Group 12"/>
          <p:cNvGrpSpPr/>
          <p:nvPr/>
        </p:nvGrpSpPr>
        <p:grpSpPr>
          <a:xfrm>
            <a:off x="6729281" y="1220845"/>
            <a:ext cx="2310408" cy="4082098"/>
            <a:chOff x="6507336" y="751211"/>
            <a:chExt cx="2310408" cy="4082098"/>
          </a:xfrm>
        </p:grpSpPr>
        <p:sp>
          <p:nvSpPr>
            <p:cNvPr id="9" name="TextBox 8">
              <a:extLst>
                <a:ext uri="{FF2B5EF4-FFF2-40B4-BE49-F238E27FC236}">
                  <a16:creationId xmlns:a16="http://schemas.microsoft.com/office/drawing/2014/main" id="{BAAAF149-DAAF-449D-B05F-CA92CCFE3CBC}"/>
                </a:ext>
              </a:extLst>
            </p:cNvPr>
            <p:cNvSpPr txBox="1"/>
            <p:nvPr/>
          </p:nvSpPr>
          <p:spPr>
            <a:xfrm>
              <a:off x="6889072" y="751211"/>
              <a:ext cx="1550077" cy="523220"/>
            </a:xfrm>
            <a:prstGeom prst="rect">
              <a:avLst/>
            </a:prstGeom>
            <a:solidFill>
              <a:schemeClr val="bg1">
                <a:lumMod val="95000"/>
              </a:schemeClr>
            </a:solidFill>
          </p:spPr>
          <p:txBody>
            <a:bodyPr wrap="square" rtlCol="0">
              <a:spAutoFit/>
            </a:bodyPr>
            <a:lstStyle/>
            <a:p>
              <a:r>
                <a:rPr lang="en-IN" sz="2800" b="1">
                  <a:solidFill>
                    <a:srgbClr val="0033CC"/>
                  </a:solidFill>
                </a:rPr>
                <a:t>Physical</a:t>
              </a:r>
            </a:p>
          </p:txBody>
        </p:sp>
        <p:sp>
          <p:nvSpPr>
            <p:cNvPr id="10" name="TextBox 9">
              <a:extLst>
                <a:ext uri="{FF2B5EF4-FFF2-40B4-BE49-F238E27FC236}">
                  <a16:creationId xmlns:a16="http://schemas.microsoft.com/office/drawing/2014/main" id="{39788381-A7A2-450C-8B44-D4DFEFF4AC48}"/>
                </a:ext>
              </a:extLst>
            </p:cNvPr>
            <p:cNvSpPr txBox="1"/>
            <p:nvPr/>
          </p:nvSpPr>
          <p:spPr>
            <a:xfrm>
              <a:off x="6507336" y="1416989"/>
              <a:ext cx="2310408" cy="3416320"/>
            </a:xfrm>
            <a:prstGeom prst="rect">
              <a:avLst/>
            </a:prstGeom>
            <a:noFill/>
          </p:spPr>
          <p:txBody>
            <a:bodyPr wrap="square" rtlCol="0">
              <a:spAutoFit/>
            </a:bodyPr>
            <a:lstStyle/>
            <a:p>
              <a:pPr marL="342900" indent="-342900">
                <a:buFont typeface="Courier New" panose="02070309020205020404" pitchFamily="49" charset="0"/>
                <a:buChar char="o"/>
              </a:pPr>
              <a:r>
                <a:rPr lang="en-IN" sz="2400"/>
                <a:t>Melting point</a:t>
              </a:r>
            </a:p>
            <a:p>
              <a:pPr marL="342900" indent="-342900">
                <a:buFont typeface="Courier New" panose="02070309020205020404" pitchFamily="49" charset="0"/>
                <a:buChar char="o"/>
              </a:pPr>
              <a:r>
                <a:rPr lang="en-IN" sz="2400"/>
                <a:t>Thermal conductivity</a:t>
              </a:r>
            </a:p>
            <a:p>
              <a:pPr marL="342900" indent="-342900">
                <a:buFont typeface="Courier New" panose="02070309020205020404" pitchFamily="49" charset="0"/>
                <a:buChar char="o"/>
              </a:pPr>
              <a:r>
                <a:rPr lang="en-IN" sz="2400"/>
                <a:t>Electrical conductivity</a:t>
              </a:r>
            </a:p>
            <a:p>
              <a:pPr marL="342900" indent="-342900">
                <a:buFont typeface="Courier New" panose="02070309020205020404" pitchFamily="49" charset="0"/>
                <a:buChar char="o"/>
              </a:pPr>
              <a:r>
                <a:rPr lang="en-IN" sz="2400"/>
                <a:t>Magnetic properties</a:t>
              </a:r>
            </a:p>
            <a:p>
              <a:pPr marL="342900" indent="-342900">
                <a:buFont typeface="Courier New" panose="02070309020205020404" pitchFamily="49" charset="0"/>
                <a:buChar char="o"/>
              </a:pPr>
              <a:r>
                <a:rPr lang="en-IN" sz="2400"/>
                <a:t>Transparency</a:t>
              </a:r>
            </a:p>
            <a:p>
              <a:pPr marL="342900" indent="-342900">
                <a:buFont typeface="Courier New" panose="02070309020205020404" pitchFamily="49" charset="0"/>
                <a:buChar char="o"/>
              </a:pPr>
              <a:r>
                <a:rPr lang="en-IN" sz="2400"/>
                <a:t>Sonority</a:t>
              </a:r>
            </a:p>
          </p:txBody>
        </p:sp>
      </p:grpSp>
      <p:grpSp>
        <p:nvGrpSpPr>
          <p:cNvPr id="14" name="Group 13"/>
          <p:cNvGrpSpPr/>
          <p:nvPr/>
        </p:nvGrpSpPr>
        <p:grpSpPr>
          <a:xfrm>
            <a:off x="3779120" y="3524943"/>
            <a:ext cx="2656641" cy="1435220"/>
            <a:chOff x="3850695" y="4229086"/>
            <a:chExt cx="2656641" cy="1435220"/>
          </a:xfrm>
        </p:grpSpPr>
        <p:sp>
          <p:nvSpPr>
            <p:cNvPr id="11" name="TextBox 10">
              <a:extLst>
                <a:ext uri="{FF2B5EF4-FFF2-40B4-BE49-F238E27FC236}">
                  <a16:creationId xmlns:a16="http://schemas.microsoft.com/office/drawing/2014/main" id="{D1C025D4-EB15-4488-BF70-204A575BEA01}"/>
                </a:ext>
              </a:extLst>
            </p:cNvPr>
            <p:cNvSpPr txBox="1"/>
            <p:nvPr/>
          </p:nvSpPr>
          <p:spPr>
            <a:xfrm>
              <a:off x="3928375" y="4229086"/>
              <a:ext cx="1748525" cy="523220"/>
            </a:xfrm>
            <a:prstGeom prst="rect">
              <a:avLst/>
            </a:prstGeom>
            <a:solidFill>
              <a:schemeClr val="bg1">
                <a:lumMod val="95000"/>
              </a:schemeClr>
            </a:solidFill>
          </p:spPr>
          <p:txBody>
            <a:bodyPr wrap="square" rtlCol="0">
              <a:spAutoFit/>
            </a:bodyPr>
            <a:lstStyle/>
            <a:p>
              <a:r>
                <a:rPr lang="en-IN" sz="2800" b="1">
                  <a:solidFill>
                    <a:srgbClr val="0033CC"/>
                  </a:solidFill>
                </a:rPr>
                <a:t>Aesthetics</a:t>
              </a:r>
            </a:p>
          </p:txBody>
        </p:sp>
        <p:sp>
          <p:nvSpPr>
            <p:cNvPr id="12" name="TextBox 11">
              <a:extLst>
                <a:ext uri="{FF2B5EF4-FFF2-40B4-BE49-F238E27FC236}">
                  <a16:creationId xmlns:a16="http://schemas.microsoft.com/office/drawing/2014/main" id="{0F302692-CE15-457A-B69F-C65257D3534D}"/>
                </a:ext>
              </a:extLst>
            </p:cNvPr>
            <p:cNvSpPr txBox="1"/>
            <p:nvPr/>
          </p:nvSpPr>
          <p:spPr>
            <a:xfrm>
              <a:off x="3850695" y="4833309"/>
              <a:ext cx="2656641" cy="830997"/>
            </a:xfrm>
            <a:prstGeom prst="rect">
              <a:avLst/>
            </a:prstGeom>
            <a:noFill/>
          </p:spPr>
          <p:txBody>
            <a:bodyPr wrap="square" rtlCol="0">
              <a:spAutoFit/>
            </a:bodyPr>
            <a:lstStyle/>
            <a:p>
              <a:pPr marL="342900" indent="-342900">
                <a:buFont typeface="Courier New" panose="02070309020205020404" pitchFamily="49" charset="0"/>
                <a:buChar char="o"/>
              </a:pPr>
              <a:r>
                <a:rPr lang="en-IN" sz="2400"/>
                <a:t>Surface finish</a:t>
              </a:r>
            </a:p>
            <a:p>
              <a:pPr marL="342900" indent="-342900">
                <a:buFont typeface="Courier New" panose="02070309020205020404" pitchFamily="49" charset="0"/>
                <a:buChar char="o"/>
              </a:pPr>
              <a:r>
                <a:rPr lang="en-IN" sz="2400"/>
                <a:t>Paint ability</a:t>
              </a:r>
            </a:p>
          </p:txBody>
        </p:sp>
      </p:grpSp>
      <p:sp>
        <p:nvSpPr>
          <p:cNvPr id="15" name="TextBox 14">
            <a:extLst>
              <a:ext uri="{FF2B5EF4-FFF2-40B4-BE49-F238E27FC236}">
                <a16:creationId xmlns:a16="http://schemas.microsoft.com/office/drawing/2014/main" id="{C6CAE7A2-D855-4DF8-98F2-9E2493E1A4F6}"/>
              </a:ext>
            </a:extLst>
          </p:cNvPr>
          <p:cNvSpPr txBox="1"/>
          <p:nvPr/>
        </p:nvSpPr>
        <p:spPr>
          <a:xfrm>
            <a:off x="714835" y="1177002"/>
            <a:ext cx="2177437" cy="523220"/>
          </a:xfrm>
          <a:prstGeom prst="rect">
            <a:avLst/>
          </a:prstGeom>
          <a:solidFill>
            <a:schemeClr val="bg1">
              <a:lumMod val="95000"/>
            </a:schemeClr>
          </a:solidFill>
        </p:spPr>
        <p:txBody>
          <a:bodyPr wrap="square" rtlCol="0">
            <a:spAutoFit/>
          </a:bodyPr>
          <a:lstStyle/>
          <a:p>
            <a:pPr algn="ctr"/>
            <a:r>
              <a:rPr lang="en-IN" sz="2800" b="1">
                <a:solidFill>
                  <a:srgbClr val="0033CC"/>
                </a:solidFill>
              </a:rPr>
              <a:t>Mechanical</a:t>
            </a:r>
          </a:p>
        </p:txBody>
      </p:sp>
      <p:sp>
        <p:nvSpPr>
          <p:cNvPr id="2" name="Slide Number Placeholder 1"/>
          <p:cNvSpPr>
            <a:spLocks noGrp="1"/>
          </p:cNvSpPr>
          <p:nvPr>
            <p:ph type="sldNum" sz="quarter" idx="12"/>
          </p:nvPr>
        </p:nvSpPr>
        <p:spPr/>
        <p:txBody>
          <a:bodyPr/>
          <a:lstStyle/>
          <a:p>
            <a:fld id="{B1DE34B8-476C-483E-AB7F-575BE55C844C}" type="slidenum">
              <a:rPr lang="en-CA" smtClean="0"/>
              <a:t>16</a:t>
            </a:fld>
            <a:endParaRPr lang="en-CA"/>
          </a:p>
        </p:txBody>
      </p:sp>
    </p:spTree>
    <p:extLst>
      <p:ext uri="{BB962C8B-B14F-4D97-AF65-F5344CB8AC3E}">
        <p14:creationId xmlns:p14="http://schemas.microsoft.com/office/powerpoint/2010/main" val="304201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35258" y="990601"/>
            <a:ext cx="3136592" cy="5695950"/>
          </a:xfrm>
          <a:prstGeom prst="roundRect">
            <a:avLst/>
          </a:prstGeom>
          <a:solidFill>
            <a:srgbClr val="FF8585"/>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AFA75C9-8602-4CB7-BB26-38B21671BA05}"/>
              </a:ext>
            </a:extLst>
          </p:cNvPr>
          <p:cNvSpPr txBox="1"/>
          <p:nvPr/>
        </p:nvSpPr>
        <p:spPr>
          <a:xfrm>
            <a:off x="235258" y="269432"/>
            <a:ext cx="8371643" cy="523220"/>
          </a:xfrm>
          <a:prstGeom prst="rect">
            <a:avLst/>
          </a:prstGeom>
          <a:solidFill>
            <a:schemeClr val="bg1">
              <a:lumMod val="95000"/>
            </a:schemeClr>
          </a:solidFill>
        </p:spPr>
        <p:txBody>
          <a:bodyPr wrap="square" rtlCol="0">
            <a:spAutoFit/>
          </a:bodyPr>
          <a:lstStyle/>
          <a:p>
            <a:pPr algn="ctr"/>
            <a:r>
              <a:rPr lang="en-IN" sz="2800" b="1">
                <a:solidFill>
                  <a:srgbClr val="C00000"/>
                </a:solidFill>
              </a:rPr>
              <a:t>Important Material properties for various applications</a:t>
            </a:r>
          </a:p>
        </p:txBody>
      </p:sp>
      <p:sp>
        <p:nvSpPr>
          <p:cNvPr id="5" name="TextBox 4">
            <a:extLst>
              <a:ext uri="{FF2B5EF4-FFF2-40B4-BE49-F238E27FC236}">
                <a16:creationId xmlns:a16="http://schemas.microsoft.com/office/drawing/2014/main" id="{23CABDDC-AE68-4AA2-88B9-7DC74242F1E4}"/>
              </a:ext>
            </a:extLst>
          </p:cNvPr>
          <p:cNvSpPr txBox="1"/>
          <p:nvPr/>
        </p:nvSpPr>
        <p:spPr>
          <a:xfrm>
            <a:off x="300275" y="1886623"/>
            <a:ext cx="3840704" cy="4524315"/>
          </a:xfrm>
          <a:prstGeom prst="rect">
            <a:avLst/>
          </a:prstGeom>
          <a:noFill/>
        </p:spPr>
        <p:txBody>
          <a:bodyPr wrap="square" rtlCol="0">
            <a:spAutoFit/>
          </a:bodyPr>
          <a:lstStyle/>
          <a:p>
            <a:pPr marL="342900" indent="-342900">
              <a:buFont typeface="Courier New" panose="02070309020205020404" pitchFamily="49" charset="0"/>
              <a:buChar char="o"/>
            </a:pPr>
            <a:r>
              <a:rPr lang="en-IN" sz="2400"/>
              <a:t>Hardness</a:t>
            </a:r>
          </a:p>
          <a:p>
            <a:pPr marL="342900" indent="-342900">
              <a:buFont typeface="Courier New" panose="02070309020205020404" pitchFamily="49" charset="0"/>
              <a:buChar char="o"/>
            </a:pPr>
            <a:r>
              <a:rPr lang="en-IN" sz="2400" b="1">
                <a:solidFill>
                  <a:schemeClr val="bg1"/>
                </a:solidFill>
              </a:rPr>
              <a:t>Strength</a:t>
            </a:r>
          </a:p>
          <a:p>
            <a:pPr marL="342900" indent="-342900">
              <a:buFont typeface="Courier New" panose="02070309020205020404" pitchFamily="49" charset="0"/>
              <a:buChar char="o"/>
            </a:pPr>
            <a:r>
              <a:rPr lang="en-IN" sz="2400" b="1">
                <a:solidFill>
                  <a:schemeClr val="bg1"/>
                </a:solidFill>
              </a:rPr>
              <a:t>Modulus</a:t>
            </a:r>
          </a:p>
          <a:p>
            <a:pPr marL="342900" indent="-342900">
              <a:buFont typeface="Courier New" panose="02070309020205020404" pitchFamily="49" charset="0"/>
              <a:buChar char="o"/>
            </a:pPr>
            <a:r>
              <a:rPr lang="en-IN" sz="2400" b="1">
                <a:solidFill>
                  <a:schemeClr val="bg1"/>
                </a:solidFill>
              </a:rPr>
              <a:t>Ductility</a:t>
            </a:r>
          </a:p>
          <a:p>
            <a:pPr marL="342900" indent="-342900">
              <a:buFont typeface="Courier New" panose="02070309020205020404" pitchFamily="49" charset="0"/>
              <a:buChar char="o"/>
            </a:pPr>
            <a:r>
              <a:rPr lang="en-IN" sz="2400"/>
              <a:t>Fracture Toughness</a:t>
            </a:r>
          </a:p>
          <a:p>
            <a:pPr marL="342900" indent="-342900">
              <a:buFont typeface="Courier New" panose="02070309020205020404" pitchFamily="49" charset="0"/>
              <a:buChar char="o"/>
            </a:pPr>
            <a:r>
              <a:rPr lang="en-IN" sz="2400"/>
              <a:t>Impact toughness</a:t>
            </a:r>
          </a:p>
          <a:p>
            <a:pPr marL="342900" indent="-342900">
              <a:buFont typeface="Courier New" panose="02070309020205020404" pitchFamily="49" charset="0"/>
              <a:buChar char="o"/>
            </a:pPr>
            <a:r>
              <a:rPr lang="en-IN" sz="2400"/>
              <a:t>Hardness</a:t>
            </a:r>
          </a:p>
          <a:p>
            <a:pPr marL="342900" indent="-342900">
              <a:buFont typeface="Courier New" panose="02070309020205020404" pitchFamily="49" charset="0"/>
              <a:buChar char="o"/>
            </a:pPr>
            <a:r>
              <a:rPr lang="en-IN" sz="2400"/>
              <a:t>Weldability</a:t>
            </a:r>
          </a:p>
          <a:p>
            <a:pPr marL="342900" indent="-342900">
              <a:buFont typeface="Courier New" panose="02070309020205020404" pitchFamily="49" charset="0"/>
              <a:buChar char="o"/>
            </a:pPr>
            <a:r>
              <a:rPr lang="en-IN" sz="2400"/>
              <a:t>Formability</a:t>
            </a:r>
          </a:p>
          <a:p>
            <a:pPr marL="342900" indent="-342900">
              <a:buFont typeface="Courier New" panose="02070309020205020404" pitchFamily="49" charset="0"/>
              <a:buChar char="o"/>
            </a:pPr>
            <a:r>
              <a:rPr lang="en-IN" sz="2400"/>
              <a:t>Wear resistance</a:t>
            </a:r>
          </a:p>
          <a:p>
            <a:pPr marL="342900" indent="-342900">
              <a:buFont typeface="Courier New" panose="02070309020205020404" pitchFamily="49" charset="0"/>
              <a:buChar char="o"/>
            </a:pPr>
            <a:r>
              <a:rPr lang="en-IN" sz="2400"/>
              <a:t>Fatigue resistance</a:t>
            </a:r>
          </a:p>
          <a:p>
            <a:pPr marL="342900" indent="-342900">
              <a:buFont typeface="Courier New" panose="02070309020205020404" pitchFamily="49" charset="0"/>
              <a:buChar char="o"/>
            </a:pPr>
            <a:r>
              <a:rPr lang="en-IN" sz="2400"/>
              <a:t>Creep resistance</a:t>
            </a:r>
          </a:p>
        </p:txBody>
      </p:sp>
      <p:sp>
        <p:nvSpPr>
          <p:cNvPr id="6" name="TextBox 5">
            <a:extLst>
              <a:ext uri="{FF2B5EF4-FFF2-40B4-BE49-F238E27FC236}">
                <a16:creationId xmlns:a16="http://schemas.microsoft.com/office/drawing/2014/main" id="{C6CAE7A2-D855-4DF8-98F2-9E2493E1A4F6}"/>
              </a:ext>
            </a:extLst>
          </p:cNvPr>
          <p:cNvSpPr txBox="1"/>
          <p:nvPr/>
        </p:nvSpPr>
        <p:spPr>
          <a:xfrm>
            <a:off x="714835" y="1177002"/>
            <a:ext cx="2177437" cy="523220"/>
          </a:xfrm>
          <a:prstGeom prst="rect">
            <a:avLst/>
          </a:prstGeom>
          <a:solidFill>
            <a:schemeClr val="bg1">
              <a:lumMod val="95000"/>
            </a:schemeClr>
          </a:solidFill>
        </p:spPr>
        <p:txBody>
          <a:bodyPr wrap="square" rtlCol="0">
            <a:spAutoFit/>
          </a:bodyPr>
          <a:lstStyle/>
          <a:p>
            <a:pPr algn="ctr"/>
            <a:r>
              <a:rPr lang="en-IN" sz="2800" b="1">
                <a:solidFill>
                  <a:srgbClr val="0033CC"/>
                </a:solidFill>
              </a:rPr>
              <a:t>Mechanical</a:t>
            </a:r>
          </a:p>
        </p:txBody>
      </p:sp>
      <p:sp>
        <p:nvSpPr>
          <p:cNvPr id="7" name="TextBox 6">
            <a:extLst>
              <a:ext uri="{FF2B5EF4-FFF2-40B4-BE49-F238E27FC236}">
                <a16:creationId xmlns:a16="http://schemas.microsoft.com/office/drawing/2014/main" id="{FEE98861-E7A8-4684-8038-9C6CBD4CF8DE}"/>
              </a:ext>
            </a:extLst>
          </p:cNvPr>
          <p:cNvSpPr txBox="1"/>
          <p:nvPr/>
        </p:nvSpPr>
        <p:spPr>
          <a:xfrm>
            <a:off x="3568837" y="1151261"/>
            <a:ext cx="2583396" cy="523220"/>
          </a:xfrm>
          <a:prstGeom prst="rect">
            <a:avLst/>
          </a:prstGeom>
          <a:solidFill>
            <a:schemeClr val="bg1">
              <a:lumMod val="95000"/>
            </a:schemeClr>
          </a:solidFill>
        </p:spPr>
        <p:txBody>
          <a:bodyPr wrap="square" rtlCol="0">
            <a:spAutoFit/>
          </a:bodyPr>
          <a:lstStyle/>
          <a:p>
            <a:r>
              <a:rPr lang="en-IN" sz="2800" b="1">
                <a:solidFill>
                  <a:srgbClr val="0033CC"/>
                </a:solidFill>
              </a:rPr>
              <a:t>Electrochemical</a:t>
            </a:r>
          </a:p>
        </p:txBody>
      </p:sp>
      <p:sp>
        <p:nvSpPr>
          <p:cNvPr id="8" name="TextBox 7">
            <a:extLst>
              <a:ext uri="{FF2B5EF4-FFF2-40B4-BE49-F238E27FC236}">
                <a16:creationId xmlns:a16="http://schemas.microsoft.com/office/drawing/2014/main" id="{D8BC8816-C30F-4D7E-977C-DC97F4F6F1F1}"/>
              </a:ext>
            </a:extLst>
          </p:cNvPr>
          <p:cNvSpPr txBox="1"/>
          <p:nvPr/>
        </p:nvSpPr>
        <p:spPr>
          <a:xfrm>
            <a:off x="3779121" y="1692234"/>
            <a:ext cx="2656641" cy="1569660"/>
          </a:xfrm>
          <a:prstGeom prst="rect">
            <a:avLst/>
          </a:prstGeom>
          <a:noFill/>
        </p:spPr>
        <p:txBody>
          <a:bodyPr wrap="square" rtlCol="0">
            <a:spAutoFit/>
          </a:bodyPr>
          <a:lstStyle/>
          <a:p>
            <a:pPr marL="342900" indent="-342900">
              <a:buFont typeface="Courier New" panose="02070309020205020404" pitchFamily="49" charset="0"/>
              <a:buChar char="o"/>
            </a:pPr>
            <a:r>
              <a:rPr lang="en-IN" sz="2400"/>
              <a:t> Corrosion resistance</a:t>
            </a:r>
          </a:p>
          <a:p>
            <a:pPr marL="342900" indent="-342900">
              <a:buFont typeface="Courier New" panose="02070309020205020404" pitchFamily="49" charset="0"/>
              <a:buChar char="o"/>
            </a:pPr>
            <a:r>
              <a:rPr lang="en-IN" sz="2400"/>
              <a:t> Oxidation resistance</a:t>
            </a:r>
          </a:p>
        </p:txBody>
      </p:sp>
      <p:grpSp>
        <p:nvGrpSpPr>
          <p:cNvPr id="13" name="Group 12"/>
          <p:cNvGrpSpPr/>
          <p:nvPr/>
        </p:nvGrpSpPr>
        <p:grpSpPr>
          <a:xfrm>
            <a:off x="6729281" y="1220845"/>
            <a:ext cx="2310408" cy="4082098"/>
            <a:chOff x="6507336" y="751211"/>
            <a:chExt cx="2310408" cy="4082098"/>
          </a:xfrm>
        </p:grpSpPr>
        <p:sp>
          <p:nvSpPr>
            <p:cNvPr id="9" name="TextBox 8">
              <a:extLst>
                <a:ext uri="{FF2B5EF4-FFF2-40B4-BE49-F238E27FC236}">
                  <a16:creationId xmlns:a16="http://schemas.microsoft.com/office/drawing/2014/main" id="{BAAAF149-DAAF-449D-B05F-CA92CCFE3CBC}"/>
                </a:ext>
              </a:extLst>
            </p:cNvPr>
            <p:cNvSpPr txBox="1"/>
            <p:nvPr/>
          </p:nvSpPr>
          <p:spPr>
            <a:xfrm>
              <a:off x="6889072" y="751211"/>
              <a:ext cx="1550077" cy="523220"/>
            </a:xfrm>
            <a:prstGeom prst="rect">
              <a:avLst/>
            </a:prstGeom>
            <a:solidFill>
              <a:schemeClr val="bg1">
                <a:lumMod val="95000"/>
              </a:schemeClr>
            </a:solidFill>
          </p:spPr>
          <p:txBody>
            <a:bodyPr wrap="square" rtlCol="0">
              <a:spAutoFit/>
            </a:bodyPr>
            <a:lstStyle/>
            <a:p>
              <a:r>
                <a:rPr lang="en-IN" sz="2800" b="1">
                  <a:solidFill>
                    <a:srgbClr val="0033CC"/>
                  </a:solidFill>
                </a:rPr>
                <a:t>Physical</a:t>
              </a:r>
            </a:p>
          </p:txBody>
        </p:sp>
        <p:sp>
          <p:nvSpPr>
            <p:cNvPr id="10" name="TextBox 9">
              <a:extLst>
                <a:ext uri="{FF2B5EF4-FFF2-40B4-BE49-F238E27FC236}">
                  <a16:creationId xmlns:a16="http://schemas.microsoft.com/office/drawing/2014/main" id="{39788381-A7A2-450C-8B44-D4DFEFF4AC48}"/>
                </a:ext>
              </a:extLst>
            </p:cNvPr>
            <p:cNvSpPr txBox="1"/>
            <p:nvPr/>
          </p:nvSpPr>
          <p:spPr>
            <a:xfrm>
              <a:off x="6507336" y="1416989"/>
              <a:ext cx="2310408" cy="3416320"/>
            </a:xfrm>
            <a:prstGeom prst="rect">
              <a:avLst/>
            </a:prstGeom>
            <a:noFill/>
          </p:spPr>
          <p:txBody>
            <a:bodyPr wrap="square" rtlCol="0">
              <a:spAutoFit/>
            </a:bodyPr>
            <a:lstStyle/>
            <a:p>
              <a:pPr marL="342900" indent="-342900">
                <a:buFont typeface="Courier New" panose="02070309020205020404" pitchFamily="49" charset="0"/>
                <a:buChar char="o"/>
              </a:pPr>
              <a:r>
                <a:rPr lang="en-IN" sz="2400"/>
                <a:t>Melting point</a:t>
              </a:r>
            </a:p>
            <a:p>
              <a:pPr marL="342900" indent="-342900">
                <a:buFont typeface="Courier New" panose="02070309020205020404" pitchFamily="49" charset="0"/>
                <a:buChar char="o"/>
              </a:pPr>
              <a:r>
                <a:rPr lang="en-IN" sz="2400"/>
                <a:t>Thermal conductivity</a:t>
              </a:r>
            </a:p>
            <a:p>
              <a:pPr marL="342900" indent="-342900">
                <a:buFont typeface="Courier New" panose="02070309020205020404" pitchFamily="49" charset="0"/>
                <a:buChar char="o"/>
              </a:pPr>
              <a:r>
                <a:rPr lang="en-IN" sz="2400"/>
                <a:t>Electrical conductivity</a:t>
              </a:r>
            </a:p>
            <a:p>
              <a:pPr marL="342900" indent="-342900">
                <a:buFont typeface="Courier New" panose="02070309020205020404" pitchFamily="49" charset="0"/>
                <a:buChar char="o"/>
              </a:pPr>
              <a:r>
                <a:rPr lang="en-IN" sz="2400"/>
                <a:t>Magnetic properties</a:t>
              </a:r>
            </a:p>
            <a:p>
              <a:pPr marL="342900" indent="-342900">
                <a:buFont typeface="Courier New" panose="02070309020205020404" pitchFamily="49" charset="0"/>
                <a:buChar char="o"/>
              </a:pPr>
              <a:r>
                <a:rPr lang="en-IN" sz="2400"/>
                <a:t>Transparency</a:t>
              </a:r>
            </a:p>
            <a:p>
              <a:pPr marL="342900" indent="-342900">
                <a:buFont typeface="Courier New" panose="02070309020205020404" pitchFamily="49" charset="0"/>
                <a:buChar char="o"/>
              </a:pPr>
              <a:r>
                <a:rPr lang="en-IN" sz="2400"/>
                <a:t>Sonority</a:t>
              </a:r>
            </a:p>
          </p:txBody>
        </p:sp>
      </p:grpSp>
      <p:grpSp>
        <p:nvGrpSpPr>
          <p:cNvPr id="14" name="Group 13"/>
          <p:cNvGrpSpPr/>
          <p:nvPr/>
        </p:nvGrpSpPr>
        <p:grpSpPr>
          <a:xfrm>
            <a:off x="3779120" y="3524943"/>
            <a:ext cx="2656641" cy="1435220"/>
            <a:chOff x="3850695" y="4229086"/>
            <a:chExt cx="2656641" cy="1435220"/>
          </a:xfrm>
        </p:grpSpPr>
        <p:sp>
          <p:nvSpPr>
            <p:cNvPr id="11" name="TextBox 10">
              <a:extLst>
                <a:ext uri="{FF2B5EF4-FFF2-40B4-BE49-F238E27FC236}">
                  <a16:creationId xmlns:a16="http://schemas.microsoft.com/office/drawing/2014/main" id="{D1C025D4-EB15-4488-BF70-204A575BEA01}"/>
                </a:ext>
              </a:extLst>
            </p:cNvPr>
            <p:cNvSpPr txBox="1"/>
            <p:nvPr/>
          </p:nvSpPr>
          <p:spPr>
            <a:xfrm>
              <a:off x="3928375" y="4229086"/>
              <a:ext cx="1748525" cy="523220"/>
            </a:xfrm>
            <a:prstGeom prst="rect">
              <a:avLst/>
            </a:prstGeom>
            <a:solidFill>
              <a:schemeClr val="bg1">
                <a:lumMod val="95000"/>
              </a:schemeClr>
            </a:solidFill>
          </p:spPr>
          <p:txBody>
            <a:bodyPr wrap="square" rtlCol="0">
              <a:spAutoFit/>
            </a:bodyPr>
            <a:lstStyle/>
            <a:p>
              <a:r>
                <a:rPr lang="en-IN" sz="2800" b="1">
                  <a:solidFill>
                    <a:srgbClr val="0033CC"/>
                  </a:solidFill>
                </a:rPr>
                <a:t>Aesthetics</a:t>
              </a:r>
            </a:p>
          </p:txBody>
        </p:sp>
        <p:sp>
          <p:nvSpPr>
            <p:cNvPr id="12" name="TextBox 11">
              <a:extLst>
                <a:ext uri="{FF2B5EF4-FFF2-40B4-BE49-F238E27FC236}">
                  <a16:creationId xmlns:a16="http://schemas.microsoft.com/office/drawing/2014/main" id="{0F302692-CE15-457A-B69F-C65257D3534D}"/>
                </a:ext>
              </a:extLst>
            </p:cNvPr>
            <p:cNvSpPr txBox="1"/>
            <p:nvPr/>
          </p:nvSpPr>
          <p:spPr>
            <a:xfrm>
              <a:off x="3850695" y="4833309"/>
              <a:ext cx="2656641" cy="830997"/>
            </a:xfrm>
            <a:prstGeom prst="rect">
              <a:avLst/>
            </a:prstGeom>
            <a:noFill/>
          </p:spPr>
          <p:txBody>
            <a:bodyPr wrap="square" rtlCol="0">
              <a:spAutoFit/>
            </a:bodyPr>
            <a:lstStyle/>
            <a:p>
              <a:pPr marL="342900" indent="-342900">
                <a:buFont typeface="Courier New" panose="02070309020205020404" pitchFamily="49" charset="0"/>
                <a:buChar char="o"/>
              </a:pPr>
              <a:r>
                <a:rPr lang="en-IN" sz="2400"/>
                <a:t>Surface finish</a:t>
              </a:r>
            </a:p>
            <a:p>
              <a:pPr marL="342900" indent="-342900">
                <a:buFont typeface="Courier New" panose="02070309020205020404" pitchFamily="49" charset="0"/>
                <a:buChar char="o"/>
              </a:pPr>
              <a:r>
                <a:rPr lang="en-IN" sz="2400"/>
                <a:t>Paint ability</a:t>
              </a:r>
            </a:p>
          </p:txBody>
        </p:sp>
      </p:grpSp>
      <p:sp>
        <p:nvSpPr>
          <p:cNvPr id="3" name="Slide Number Placeholder 2"/>
          <p:cNvSpPr>
            <a:spLocks noGrp="1"/>
          </p:cNvSpPr>
          <p:nvPr>
            <p:ph type="sldNum" sz="quarter" idx="12"/>
          </p:nvPr>
        </p:nvSpPr>
        <p:spPr/>
        <p:txBody>
          <a:bodyPr/>
          <a:lstStyle/>
          <a:p>
            <a:fld id="{B1DE34B8-476C-483E-AB7F-575BE55C844C}" type="slidenum">
              <a:rPr lang="en-CA" smtClean="0"/>
              <a:t>17</a:t>
            </a:fld>
            <a:endParaRPr lang="en-CA"/>
          </a:p>
        </p:txBody>
      </p:sp>
    </p:spTree>
    <p:extLst>
      <p:ext uri="{BB962C8B-B14F-4D97-AF65-F5344CB8AC3E}">
        <p14:creationId xmlns:p14="http://schemas.microsoft.com/office/powerpoint/2010/main" val="3340833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69522" y="184371"/>
            <a:ext cx="3936692" cy="3545027"/>
            <a:chOff x="4682825" y="475031"/>
            <a:chExt cx="3936692" cy="3545027"/>
          </a:xfrm>
        </p:grpSpPr>
        <p:grpSp>
          <p:nvGrpSpPr>
            <p:cNvPr id="14" name="Group 13">
              <a:extLst>
                <a:ext uri="{FF2B5EF4-FFF2-40B4-BE49-F238E27FC236}">
                  <a16:creationId xmlns:a16="http://schemas.microsoft.com/office/drawing/2014/main" id="{03CB540B-CA69-49C2-BE40-64C1FED145C2}"/>
                </a:ext>
              </a:extLst>
            </p:cNvPr>
            <p:cNvGrpSpPr/>
            <p:nvPr/>
          </p:nvGrpSpPr>
          <p:grpSpPr>
            <a:xfrm>
              <a:off x="4682825" y="475031"/>
              <a:ext cx="3936692" cy="3545027"/>
              <a:chOff x="1371600" y="73896"/>
              <a:chExt cx="4191000" cy="3698004"/>
            </a:xfrm>
          </p:grpSpPr>
          <p:pic>
            <p:nvPicPr>
              <p:cNvPr id="12" name="Picture 2" descr="glass breaking | Tumblr">
                <a:extLst>
                  <a:ext uri="{FF2B5EF4-FFF2-40B4-BE49-F238E27FC236}">
                    <a16:creationId xmlns:a16="http://schemas.microsoft.com/office/drawing/2014/main" id="{2B15D8E5-F350-47DD-A374-03E3D938186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81900" y="192156"/>
                <a:ext cx="3339315" cy="357974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5290F409-950C-49F2-99EA-F77CE31AABC9}"/>
                  </a:ext>
                </a:extLst>
              </p:cNvPr>
              <p:cNvSpPr/>
              <p:nvPr/>
            </p:nvSpPr>
            <p:spPr>
              <a:xfrm>
                <a:off x="1371600" y="73896"/>
                <a:ext cx="4191000" cy="6119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solidFill>
                    <a:schemeClr val="tx1"/>
                  </a:solidFill>
                </a:endParaRPr>
              </a:p>
            </p:txBody>
          </p:sp>
        </p:grpSp>
        <p:sp>
          <p:nvSpPr>
            <p:cNvPr id="16" name="Rectangle 15"/>
            <p:cNvSpPr/>
            <p:nvPr/>
          </p:nvSpPr>
          <p:spPr>
            <a:xfrm>
              <a:off x="4992914" y="957943"/>
              <a:ext cx="3305933" cy="333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 name="Group 3">
            <a:extLst>
              <a:ext uri="{FF2B5EF4-FFF2-40B4-BE49-F238E27FC236}">
                <a16:creationId xmlns:a16="http://schemas.microsoft.com/office/drawing/2014/main" id="{9F063993-3DF3-470F-B8A2-EF6987B08E00}"/>
              </a:ext>
            </a:extLst>
          </p:cNvPr>
          <p:cNvGrpSpPr/>
          <p:nvPr/>
        </p:nvGrpSpPr>
        <p:grpSpPr>
          <a:xfrm>
            <a:off x="5007789" y="4072999"/>
            <a:ext cx="3594827" cy="2603257"/>
            <a:chOff x="1098978" y="2094737"/>
            <a:chExt cx="3015823" cy="1820179"/>
          </a:xfrm>
        </p:grpSpPr>
        <p:pic>
          <p:nvPicPr>
            <p:cNvPr id="5" name="Picture 9" descr="latest?cb=20130625064519">
              <a:extLst>
                <a:ext uri="{FF2B5EF4-FFF2-40B4-BE49-F238E27FC236}">
                  <a16:creationId xmlns:a16="http://schemas.microsoft.com/office/drawing/2014/main" id="{9272211F-B626-458B-BF7B-77EC553B3A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63" b="8504"/>
            <a:stretch/>
          </p:blipFill>
          <p:spPr bwMode="auto">
            <a:xfrm>
              <a:off x="1098978" y="2094737"/>
              <a:ext cx="3015823" cy="182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84FE642-64B2-4804-B307-3D86CDD78DA3}"/>
                </a:ext>
              </a:extLst>
            </p:cNvPr>
            <p:cNvSpPr txBox="1"/>
            <p:nvPr/>
          </p:nvSpPr>
          <p:spPr>
            <a:xfrm>
              <a:off x="2466429" y="2094738"/>
              <a:ext cx="1609841" cy="236715"/>
            </a:xfrm>
            <a:prstGeom prst="rect">
              <a:avLst/>
            </a:prstGeom>
            <a:solidFill>
              <a:schemeClr val="bg1">
                <a:alpha val="68000"/>
              </a:schemeClr>
            </a:solidFill>
          </p:spPr>
          <p:txBody>
            <a:bodyPr wrap="square" rtlCol="0">
              <a:spAutoFit/>
            </a:bodyPr>
            <a:lstStyle/>
            <a:p>
              <a:pPr algn="ctr"/>
              <a:r>
                <a:rPr lang="en-IN" sz="1600" b="1">
                  <a:solidFill>
                    <a:schemeClr val="bg1"/>
                  </a:solidFill>
                </a:rPr>
                <a:t>Titanic movie scene</a:t>
              </a:r>
            </a:p>
          </p:txBody>
        </p:sp>
      </p:grpSp>
      <p:sp>
        <p:nvSpPr>
          <p:cNvPr id="15" name="TextBox 14">
            <a:extLst>
              <a:ext uri="{FF2B5EF4-FFF2-40B4-BE49-F238E27FC236}">
                <a16:creationId xmlns:a16="http://schemas.microsoft.com/office/drawing/2014/main" id="{BAFA75C9-8602-4CB7-BB26-38B21671BA05}"/>
              </a:ext>
            </a:extLst>
          </p:cNvPr>
          <p:cNvSpPr txBox="1"/>
          <p:nvPr/>
        </p:nvSpPr>
        <p:spPr>
          <a:xfrm>
            <a:off x="235258" y="269432"/>
            <a:ext cx="8371643" cy="523220"/>
          </a:xfrm>
          <a:prstGeom prst="rect">
            <a:avLst/>
          </a:prstGeom>
          <a:solidFill>
            <a:schemeClr val="bg1">
              <a:lumMod val="95000"/>
            </a:schemeClr>
          </a:solidFill>
        </p:spPr>
        <p:txBody>
          <a:bodyPr wrap="square" rtlCol="0">
            <a:spAutoFit/>
          </a:bodyPr>
          <a:lstStyle/>
          <a:p>
            <a:pPr algn="ctr"/>
            <a:r>
              <a:rPr lang="en-US" sz="2800" b="1">
                <a:solidFill>
                  <a:srgbClr val="C00000"/>
                </a:solidFill>
              </a:rPr>
              <a:t>Brittle vs Ductile materials and consequences</a:t>
            </a:r>
            <a:endParaRPr lang="en-IN" sz="2800" b="1">
              <a:solidFill>
                <a:srgbClr val="C00000"/>
              </a:solidFill>
            </a:endParaRPr>
          </a:p>
        </p:txBody>
      </p:sp>
      <p:sp>
        <p:nvSpPr>
          <p:cNvPr id="2" name="Slide Number Placeholder 1"/>
          <p:cNvSpPr>
            <a:spLocks noGrp="1"/>
          </p:cNvSpPr>
          <p:nvPr>
            <p:ph type="sldNum" sz="quarter" idx="12"/>
          </p:nvPr>
        </p:nvSpPr>
        <p:spPr/>
        <p:txBody>
          <a:bodyPr/>
          <a:lstStyle/>
          <a:p>
            <a:fld id="{B1DE34B8-476C-483E-AB7F-575BE55C844C}" type="slidenum">
              <a:rPr lang="en-CA" smtClean="0"/>
              <a:t>18</a:t>
            </a:fld>
            <a:endParaRPr lang="en-CA"/>
          </a:p>
        </p:txBody>
      </p:sp>
      <p:pic>
        <p:nvPicPr>
          <p:cNvPr id="2050" name="Picture 2" descr="Best Nano Car Crash Test GIFs | Gfycat">
            <a:extLst>
              <a:ext uri="{FF2B5EF4-FFF2-40B4-BE49-F238E27FC236}">
                <a16:creationId xmlns:a16="http://schemas.microsoft.com/office/drawing/2014/main" id="{1857AFD4-8609-4FEC-AC7F-5B80DE327F7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1366" y="4184003"/>
            <a:ext cx="4229100" cy="238125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8D29A6C-55E1-481B-91AE-4D3C920998E6}"/>
              </a:ext>
            </a:extLst>
          </p:cNvPr>
          <p:cNvGrpSpPr/>
          <p:nvPr/>
        </p:nvGrpSpPr>
        <p:grpSpPr>
          <a:xfrm>
            <a:off x="3776253" y="967978"/>
            <a:ext cx="5220673" cy="2630567"/>
            <a:chOff x="3776253" y="967978"/>
            <a:chExt cx="5220673" cy="2630567"/>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6253" y="967978"/>
              <a:ext cx="3028950" cy="1703784"/>
            </a:xfrm>
            <a:prstGeom prst="rect">
              <a:avLst/>
            </a:prstGeom>
            <a:ln w="57150">
              <a:noFill/>
            </a:ln>
          </p:spPr>
        </p:pic>
        <p:pic>
          <p:nvPicPr>
            <p:cNvPr id="1026" name="Picture 2" descr="what is mean by ductility? - Brainly.in">
              <a:extLst>
                <a:ext uri="{FF2B5EF4-FFF2-40B4-BE49-F238E27FC236}">
                  <a16:creationId xmlns:a16="http://schemas.microsoft.com/office/drawing/2014/main" id="{227A40DB-6B24-42CE-B688-83297CC35A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4051" y="2302107"/>
              <a:ext cx="2592875" cy="12964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8112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353967-BC18-4634-A13A-9167BE8851F9}"/>
              </a:ext>
            </a:extLst>
          </p:cNvPr>
          <p:cNvSpPr>
            <a:spLocks noGrp="1"/>
          </p:cNvSpPr>
          <p:nvPr>
            <p:ph idx="1"/>
          </p:nvPr>
        </p:nvSpPr>
        <p:spPr>
          <a:xfrm>
            <a:off x="361508" y="687941"/>
            <a:ext cx="8591106" cy="4351338"/>
          </a:xfrm>
        </p:spPr>
        <p:txBody>
          <a:bodyPr>
            <a:normAutofit/>
          </a:bodyPr>
          <a:lstStyle/>
          <a:p>
            <a:endParaRPr lang="en-US" sz="4000" dirty="0"/>
          </a:p>
          <a:p>
            <a:pPr marL="0" indent="0" algn="ctr">
              <a:buNone/>
            </a:pPr>
            <a:r>
              <a:rPr lang="en-US" sz="4000" dirty="0"/>
              <a:t>Today’s specific lab experiment: </a:t>
            </a:r>
          </a:p>
          <a:p>
            <a:endParaRPr lang="en-US" sz="4000" b="1" dirty="0">
              <a:solidFill>
                <a:srgbClr val="3333CC"/>
              </a:solidFill>
            </a:endParaRPr>
          </a:p>
          <a:p>
            <a:pPr marL="0" indent="0" algn="ctr">
              <a:buNone/>
            </a:pPr>
            <a:r>
              <a:rPr lang="en-US" sz="4000" b="1" dirty="0">
                <a:solidFill>
                  <a:srgbClr val="3333CC"/>
                </a:solidFill>
              </a:rPr>
              <a:t>Tensile behavior of different engineering Materials</a:t>
            </a:r>
          </a:p>
          <a:p>
            <a:endParaRPr lang="en-IN" sz="4000" b="1" dirty="0">
              <a:solidFill>
                <a:srgbClr val="3333CC"/>
              </a:solidFill>
            </a:endParaRPr>
          </a:p>
        </p:txBody>
      </p:sp>
      <p:sp>
        <p:nvSpPr>
          <p:cNvPr id="4" name="Slide Number Placeholder 3">
            <a:extLst>
              <a:ext uri="{FF2B5EF4-FFF2-40B4-BE49-F238E27FC236}">
                <a16:creationId xmlns:a16="http://schemas.microsoft.com/office/drawing/2014/main" id="{5E790125-8FF3-44E0-8EBF-1EB14304EA5A}"/>
              </a:ext>
            </a:extLst>
          </p:cNvPr>
          <p:cNvSpPr>
            <a:spLocks noGrp="1"/>
          </p:cNvSpPr>
          <p:nvPr>
            <p:ph type="sldNum" sz="quarter" idx="12"/>
          </p:nvPr>
        </p:nvSpPr>
        <p:spPr/>
        <p:txBody>
          <a:bodyPr/>
          <a:lstStyle/>
          <a:p>
            <a:fld id="{B1DE34B8-476C-483E-AB7F-575BE55C844C}" type="slidenum">
              <a:rPr lang="en-CA" smtClean="0"/>
              <a:t>19</a:t>
            </a:fld>
            <a:endParaRPr lang="en-CA"/>
          </a:p>
        </p:txBody>
      </p:sp>
    </p:spTree>
    <p:extLst>
      <p:ext uri="{BB962C8B-B14F-4D97-AF65-F5344CB8AC3E}">
        <p14:creationId xmlns:p14="http://schemas.microsoft.com/office/powerpoint/2010/main" val="1860154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353967-BC18-4634-A13A-9167BE8851F9}"/>
              </a:ext>
            </a:extLst>
          </p:cNvPr>
          <p:cNvSpPr>
            <a:spLocks noGrp="1"/>
          </p:cNvSpPr>
          <p:nvPr>
            <p:ph idx="1"/>
          </p:nvPr>
        </p:nvSpPr>
        <p:spPr>
          <a:xfrm>
            <a:off x="361508" y="687941"/>
            <a:ext cx="8591106" cy="4351338"/>
          </a:xfrm>
        </p:spPr>
        <p:txBody>
          <a:bodyPr>
            <a:normAutofit/>
          </a:bodyPr>
          <a:lstStyle/>
          <a:p>
            <a:r>
              <a:rPr lang="en-US" sz="4000" dirty="0"/>
              <a:t>General introduction to Metallurgical and Materials Engineering</a:t>
            </a:r>
          </a:p>
          <a:p>
            <a:endParaRPr lang="en-US" sz="4000" dirty="0"/>
          </a:p>
          <a:p>
            <a:r>
              <a:rPr lang="en-US" sz="4000" dirty="0"/>
              <a:t>Today’s specific lab experiment: </a:t>
            </a:r>
            <a:r>
              <a:rPr lang="en-US" sz="4000" b="1" dirty="0">
                <a:solidFill>
                  <a:srgbClr val="3333CC"/>
                </a:solidFill>
              </a:rPr>
              <a:t>Tensile behavior of different engineering Materials</a:t>
            </a:r>
            <a:endParaRPr lang="en-IN" sz="4000" b="1" dirty="0">
              <a:solidFill>
                <a:srgbClr val="3333CC"/>
              </a:solidFill>
            </a:endParaRPr>
          </a:p>
        </p:txBody>
      </p:sp>
      <p:sp>
        <p:nvSpPr>
          <p:cNvPr id="4" name="Slide Number Placeholder 3">
            <a:extLst>
              <a:ext uri="{FF2B5EF4-FFF2-40B4-BE49-F238E27FC236}">
                <a16:creationId xmlns:a16="http://schemas.microsoft.com/office/drawing/2014/main" id="{5E790125-8FF3-44E0-8EBF-1EB14304EA5A}"/>
              </a:ext>
            </a:extLst>
          </p:cNvPr>
          <p:cNvSpPr>
            <a:spLocks noGrp="1"/>
          </p:cNvSpPr>
          <p:nvPr>
            <p:ph type="sldNum" sz="quarter" idx="12"/>
          </p:nvPr>
        </p:nvSpPr>
        <p:spPr/>
        <p:txBody>
          <a:bodyPr/>
          <a:lstStyle/>
          <a:p>
            <a:fld id="{B1DE34B8-476C-483E-AB7F-575BE55C844C}" type="slidenum">
              <a:rPr lang="en-CA" smtClean="0"/>
              <a:t>2</a:t>
            </a:fld>
            <a:endParaRPr lang="en-CA"/>
          </a:p>
        </p:txBody>
      </p:sp>
    </p:spTree>
    <p:extLst>
      <p:ext uri="{BB962C8B-B14F-4D97-AF65-F5344CB8AC3E}">
        <p14:creationId xmlns:p14="http://schemas.microsoft.com/office/powerpoint/2010/main" val="372183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8DB3-AA74-487F-BFE8-9E54336930B3}"/>
              </a:ext>
            </a:extLst>
          </p:cNvPr>
          <p:cNvSpPr>
            <a:spLocks noGrp="1"/>
          </p:cNvSpPr>
          <p:nvPr>
            <p:ph type="title"/>
          </p:nvPr>
        </p:nvSpPr>
        <p:spPr/>
        <p:txBody>
          <a:bodyPr/>
          <a:lstStyle/>
          <a:p>
            <a:r>
              <a:rPr lang="en-US" dirty="0"/>
              <a:t>Materials</a:t>
            </a:r>
            <a:endParaRPr lang="en-IN" dirty="0"/>
          </a:p>
        </p:txBody>
      </p:sp>
      <p:sp>
        <p:nvSpPr>
          <p:cNvPr id="3" name="Content Placeholder 2">
            <a:extLst>
              <a:ext uri="{FF2B5EF4-FFF2-40B4-BE49-F238E27FC236}">
                <a16:creationId xmlns:a16="http://schemas.microsoft.com/office/drawing/2014/main" id="{4EF19E08-FA19-47C5-908A-40500A2E4B68}"/>
              </a:ext>
            </a:extLst>
          </p:cNvPr>
          <p:cNvSpPr>
            <a:spLocks noGrp="1"/>
          </p:cNvSpPr>
          <p:nvPr>
            <p:ph idx="1"/>
          </p:nvPr>
        </p:nvSpPr>
        <p:spPr/>
        <p:txBody>
          <a:bodyPr>
            <a:normAutofit/>
          </a:bodyPr>
          <a:lstStyle/>
          <a:p>
            <a:r>
              <a:rPr lang="en-IN" sz="4000" dirty="0"/>
              <a:t>Testing of </a:t>
            </a:r>
            <a:r>
              <a:rPr lang="en-IN" sz="4000" u="sng" dirty="0">
                <a:solidFill>
                  <a:srgbClr val="3333CC"/>
                </a:solidFill>
              </a:rPr>
              <a:t>ductile material</a:t>
            </a:r>
            <a:r>
              <a:rPr lang="en-IN" sz="4000" dirty="0"/>
              <a:t>: </a:t>
            </a:r>
          </a:p>
          <a:p>
            <a:pPr lvl="1"/>
            <a:r>
              <a:rPr lang="en-IN" sz="3600" dirty="0">
                <a:solidFill>
                  <a:srgbClr val="3333CC"/>
                </a:solidFill>
              </a:rPr>
              <a:t>Mild steel </a:t>
            </a:r>
          </a:p>
          <a:p>
            <a:pPr lvl="1"/>
            <a:r>
              <a:rPr lang="en-IN" sz="3600" dirty="0">
                <a:solidFill>
                  <a:srgbClr val="3333CC"/>
                </a:solidFill>
              </a:rPr>
              <a:t>Copper  </a:t>
            </a:r>
          </a:p>
          <a:p>
            <a:r>
              <a:rPr lang="en-IN" sz="4000" dirty="0"/>
              <a:t>Testing of </a:t>
            </a:r>
            <a:r>
              <a:rPr lang="en-IN" sz="4000" u="sng" dirty="0">
                <a:solidFill>
                  <a:srgbClr val="3333CC"/>
                </a:solidFill>
              </a:rPr>
              <a:t>Brittle material</a:t>
            </a:r>
            <a:r>
              <a:rPr lang="en-IN" sz="4000" dirty="0"/>
              <a:t>: </a:t>
            </a:r>
          </a:p>
          <a:p>
            <a:pPr lvl="1"/>
            <a:r>
              <a:rPr lang="en-IN" sz="3600" dirty="0">
                <a:solidFill>
                  <a:srgbClr val="3333CC"/>
                </a:solidFill>
              </a:rPr>
              <a:t>Fe-Al alloy</a:t>
            </a:r>
            <a:endParaRPr lang="en-IN" sz="4000" dirty="0"/>
          </a:p>
        </p:txBody>
      </p:sp>
      <p:sp>
        <p:nvSpPr>
          <p:cNvPr id="4" name="Slide Number Placeholder 3">
            <a:extLst>
              <a:ext uri="{FF2B5EF4-FFF2-40B4-BE49-F238E27FC236}">
                <a16:creationId xmlns:a16="http://schemas.microsoft.com/office/drawing/2014/main" id="{7604DE9D-B8B1-4CC4-83D3-2B2A38C4AC56}"/>
              </a:ext>
            </a:extLst>
          </p:cNvPr>
          <p:cNvSpPr>
            <a:spLocks noGrp="1"/>
          </p:cNvSpPr>
          <p:nvPr>
            <p:ph type="sldNum" sz="quarter" idx="12"/>
          </p:nvPr>
        </p:nvSpPr>
        <p:spPr/>
        <p:txBody>
          <a:bodyPr/>
          <a:lstStyle/>
          <a:p>
            <a:fld id="{B1DE34B8-476C-483E-AB7F-575BE55C844C}" type="slidenum">
              <a:rPr lang="en-CA" smtClean="0"/>
              <a:t>20</a:t>
            </a:fld>
            <a:endParaRPr lang="en-CA"/>
          </a:p>
        </p:txBody>
      </p:sp>
    </p:spTree>
    <p:extLst>
      <p:ext uri="{BB962C8B-B14F-4D97-AF65-F5344CB8AC3E}">
        <p14:creationId xmlns:p14="http://schemas.microsoft.com/office/powerpoint/2010/main" val="4075060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6846B7-236C-41AC-A009-B540FE1E962F}"/>
              </a:ext>
            </a:extLst>
          </p:cNvPr>
          <p:cNvSpPr>
            <a:spLocks noGrp="1"/>
          </p:cNvSpPr>
          <p:nvPr>
            <p:ph type="sldNum" sz="quarter" idx="12"/>
          </p:nvPr>
        </p:nvSpPr>
        <p:spPr/>
        <p:txBody>
          <a:bodyPr/>
          <a:lstStyle/>
          <a:p>
            <a:fld id="{B1DE34B8-476C-483E-AB7F-575BE55C844C}" type="slidenum">
              <a:rPr lang="en-CA" smtClean="0"/>
              <a:t>21</a:t>
            </a:fld>
            <a:endParaRPr lang="en-CA"/>
          </a:p>
        </p:txBody>
      </p:sp>
      <p:pic>
        <p:nvPicPr>
          <p:cNvPr id="5" name="Picture 4">
            <a:extLst>
              <a:ext uri="{FF2B5EF4-FFF2-40B4-BE49-F238E27FC236}">
                <a16:creationId xmlns:a16="http://schemas.microsoft.com/office/drawing/2014/main" id="{4C9CFC90-7F1E-4C37-94B4-1AA3FEF339ED}"/>
              </a:ext>
            </a:extLst>
          </p:cNvPr>
          <p:cNvPicPr/>
          <p:nvPr/>
        </p:nvPicPr>
        <p:blipFill>
          <a:blip r:embed="rId2"/>
          <a:stretch>
            <a:fillRect/>
          </a:stretch>
        </p:blipFill>
        <p:spPr>
          <a:xfrm>
            <a:off x="63795" y="372828"/>
            <a:ext cx="9016409" cy="2432611"/>
          </a:xfrm>
          <a:prstGeom prst="rect">
            <a:avLst/>
          </a:prstGeom>
        </p:spPr>
      </p:pic>
      <p:pic>
        <p:nvPicPr>
          <p:cNvPr id="6" name="Picture 5">
            <a:extLst>
              <a:ext uri="{FF2B5EF4-FFF2-40B4-BE49-F238E27FC236}">
                <a16:creationId xmlns:a16="http://schemas.microsoft.com/office/drawing/2014/main" id="{220CB32C-1BE3-42F5-A124-3C92934A10D9}"/>
              </a:ext>
            </a:extLst>
          </p:cNvPr>
          <p:cNvPicPr/>
          <p:nvPr/>
        </p:nvPicPr>
        <p:blipFill>
          <a:blip r:embed="rId3"/>
          <a:stretch>
            <a:fillRect/>
          </a:stretch>
        </p:blipFill>
        <p:spPr>
          <a:xfrm>
            <a:off x="0" y="4026165"/>
            <a:ext cx="7825034" cy="2113521"/>
          </a:xfrm>
          <a:prstGeom prst="rect">
            <a:avLst/>
          </a:prstGeom>
        </p:spPr>
      </p:pic>
      <p:sp>
        <p:nvSpPr>
          <p:cNvPr id="7" name="TextBox 6">
            <a:extLst>
              <a:ext uri="{FF2B5EF4-FFF2-40B4-BE49-F238E27FC236}">
                <a16:creationId xmlns:a16="http://schemas.microsoft.com/office/drawing/2014/main" id="{4650F819-9667-442E-90D8-704A10A0D8ED}"/>
              </a:ext>
            </a:extLst>
          </p:cNvPr>
          <p:cNvSpPr txBox="1"/>
          <p:nvPr/>
        </p:nvSpPr>
        <p:spPr>
          <a:xfrm>
            <a:off x="0" y="2518814"/>
            <a:ext cx="9144000"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rgbClr val="3333CC"/>
                </a:solidFill>
              </a:rPr>
              <a:t>Mild Steel specimen: Total length= 100 mm, G (l</a:t>
            </a:r>
            <a:r>
              <a:rPr lang="en-IN" sz="2400" baseline="-25000" dirty="0">
                <a:solidFill>
                  <a:srgbClr val="3333CC"/>
                </a:solidFill>
              </a:rPr>
              <a:t>0</a:t>
            </a:r>
            <a:r>
              <a:rPr lang="en-IN" sz="2400" dirty="0">
                <a:solidFill>
                  <a:srgbClr val="3333CC"/>
                </a:solidFill>
              </a:rPr>
              <a:t>) = 25 mm, D = 5 mm</a:t>
            </a:r>
          </a:p>
          <a:p>
            <a:pPr marL="342900" indent="-342900">
              <a:buFont typeface="Arial" panose="020B0604020202020204" pitchFamily="34" charset="0"/>
              <a:buChar char="•"/>
            </a:pPr>
            <a:r>
              <a:rPr lang="en-IN" sz="2400" dirty="0">
                <a:solidFill>
                  <a:srgbClr val="3333CC"/>
                </a:solidFill>
              </a:rPr>
              <a:t>Copper specimen: Total length= 100 mm, G = 25 mm, D = 6 mm</a:t>
            </a:r>
          </a:p>
        </p:txBody>
      </p:sp>
      <p:sp>
        <p:nvSpPr>
          <p:cNvPr id="8" name="TextBox 7">
            <a:extLst>
              <a:ext uri="{FF2B5EF4-FFF2-40B4-BE49-F238E27FC236}">
                <a16:creationId xmlns:a16="http://schemas.microsoft.com/office/drawing/2014/main" id="{ED7741C8-E410-41B1-89C0-57BF3ACBA82B}"/>
              </a:ext>
            </a:extLst>
          </p:cNvPr>
          <p:cNvSpPr txBox="1"/>
          <p:nvPr/>
        </p:nvSpPr>
        <p:spPr>
          <a:xfrm>
            <a:off x="0" y="6123414"/>
            <a:ext cx="9144000"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rgbClr val="3333CC"/>
                </a:solidFill>
              </a:rPr>
              <a:t>Fe-Al alloy flat specimen:  L = 100 mm, G = 25 mm, W = 6 mm and T = 3 mm.</a:t>
            </a:r>
            <a:endParaRPr lang="en-IN" sz="3200" dirty="0">
              <a:solidFill>
                <a:srgbClr val="3333CC"/>
              </a:solidFill>
            </a:endParaRPr>
          </a:p>
        </p:txBody>
      </p:sp>
      <p:sp>
        <p:nvSpPr>
          <p:cNvPr id="10" name="TextBox 9">
            <a:extLst>
              <a:ext uri="{FF2B5EF4-FFF2-40B4-BE49-F238E27FC236}">
                <a16:creationId xmlns:a16="http://schemas.microsoft.com/office/drawing/2014/main" id="{80744034-0460-4C8C-A744-6C0379F41E2F}"/>
              </a:ext>
            </a:extLst>
          </p:cNvPr>
          <p:cNvSpPr txBox="1"/>
          <p:nvPr/>
        </p:nvSpPr>
        <p:spPr>
          <a:xfrm>
            <a:off x="-3174" y="-26500"/>
            <a:ext cx="4328749" cy="523220"/>
          </a:xfrm>
          <a:prstGeom prst="rect">
            <a:avLst/>
          </a:prstGeom>
          <a:noFill/>
        </p:spPr>
        <p:txBody>
          <a:bodyPr wrap="none" rtlCol="0">
            <a:spAutoFit/>
          </a:bodyPr>
          <a:lstStyle/>
          <a:p>
            <a:r>
              <a:rPr lang="en-US" sz="2800" dirty="0">
                <a:solidFill>
                  <a:srgbClr val="3333CC"/>
                </a:solidFill>
              </a:rPr>
              <a:t>Cylindrical Sample geometry</a:t>
            </a:r>
            <a:endParaRPr lang="en-IN" sz="2800" dirty="0">
              <a:solidFill>
                <a:srgbClr val="3333CC"/>
              </a:solidFill>
            </a:endParaRPr>
          </a:p>
        </p:txBody>
      </p:sp>
      <p:sp>
        <p:nvSpPr>
          <p:cNvPr id="11" name="TextBox 10">
            <a:extLst>
              <a:ext uri="{FF2B5EF4-FFF2-40B4-BE49-F238E27FC236}">
                <a16:creationId xmlns:a16="http://schemas.microsoft.com/office/drawing/2014/main" id="{0F22EFCB-06A7-4FE0-B405-EEE611CDEBD7}"/>
              </a:ext>
            </a:extLst>
          </p:cNvPr>
          <p:cNvSpPr txBox="1"/>
          <p:nvPr/>
        </p:nvSpPr>
        <p:spPr>
          <a:xfrm>
            <a:off x="0" y="3656833"/>
            <a:ext cx="3360151" cy="523220"/>
          </a:xfrm>
          <a:prstGeom prst="rect">
            <a:avLst/>
          </a:prstGeom>
          <a:noFill/>
        </p:spPr>
        <p:txBody>
          <a:bodyPr wrap="none" rtlCol="0">
            <a:spAutoFit/>
          </a:bodyPr>
          <a:lstStyle/>
          <a:p>
            <a:r>
              <a:rPr lang="en-US" sz="2800" dirty="0">
                <a:solidFill>
                  <a:srgbClr val="3333CC"/>
                </a:solidFill>
              </a:rPr>
              <a:t>Flat Sample geometry</a:t>
            </a:r>
            <a:endParaRPr lang="en-IN" sz="2800" dirty="0">
              <a:solidFill>
                <a:srgbClr val="3333CC"/>
              </a:solidFill>
            </a:endParaRPr>
          </a:p>
        </p:txBody>
      </p:sp>
    </p:spTree>
    <p:extLst>
      <p:ext uri="{BB962C8B-B14F-4D97-AF65-F5344CB8AC3E}">
        <p14:creationId xmlns:p14="http://schemas.microsoft.com/office/powerpoint/2010/main" val="2169188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BCA08A-8937-422F-814C-924CDB852F2D}"/>
              </a:ext>
            </a:extLst>
          </p:cNvPr>
          <p:cNvSpPr>
            <a:spLocks noGrp="1"/>
          </p:cNvSpPr>
          <p:nvPr>
            <p:ph type="sldNum" sz="quarter" idx="12"/>
          </p:nvPr>
        </p:nvSpPr>
        <p:spPr/>
        <p:txBody>
          <a:bodyPr/>
          <a:lstStyle/>
          <a:p>
            <a:fld id="{B1DE34B8-476C-483E-AB7F-575BE55C844C}" type="slidenum">
              <a:rPr lang="en-CA" smtClean="0"/>
              <a:t>22</a:t>
            </a:fld>
            <a:endParaRPr lang="en-CA"/>
          </a:p>
        </p:txBody>
      </p:sp>
      <p:pic>
        <p:nvPicPr>
          <p:cNvPr id="6" name="Picture 5">
            <a:extLst>
              <a:ext uri="{FF2B5EF4-FFF2-40B4-BE49-F238E27FC236}">
                <a16:creationId xmlns:a16="http://schemas.microsoft.com/office/drawing/2014/main" id="{020887D7-CE9D-4833-BB53-67CCA447ED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2039" t="9302" r="6689" b="24096"/>
          <a:stretch/>
        </p:blipFill>
        <p:spPr>
          <a:xfrm rot="16200000">
            <a:off x="2779114" y="-2341902"/>
            <a:ext cx="1436102" cy="6466028"/>
          </a:xfrm>
          <a:prstGeom prst="rect">
            <a:avLst/>
          </a:prstGeom>
        </p:spPr>
      </p:pic>
      <p:sp>
        <p:nvSpPr>
          <p:cNvPr id="7" name="TextBox 4">
            <a:extLst>
              <a:ext uri="{FF2B5EF4-FFF2-40B4-BE49-F238E27FC236}">
                <a16:creationId xmlns:a16="http://schemas.microsoft.com/office/drawing/2014/main" id="{6E562BFB-EE41-4869-80A2-BFDE8080896C}"/>
              </a:ext>
            </a:extLst>
          </p:cNvPr>
          <p:cNvSpPr txBox="1"/>
          <p:nvPr/>
        </p:nvSpPr>
        <p:spPr>
          <a:xfrm flipH="1">
            <a:off x="855939" y="1602437"/>
            <a:ext cx="5768144"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t>Mild Steel Specimen</a:t>
            </a:r>
          </a:p>
        </p:txBody>
      </p:sp>
      <p:sp>
        <p:nvSpPr>
          <p:cNvPr id="9" name="TextBox 6">
            <a:extLst>
              <a:ext uri="{FF2B5EF4-FFF2-40B4-BE49-F238E27FC236}">
                <a16:creationId xmlns:a16="http://schemas.microsoft.com/office/drawing/2014/main" id="{320D0F06-09C2-4788-AF56-5AAAF387A4F8}"/>
              </a:ext>
            </a:extLst>
          </p:cNvPr>
          <p:cNvSpPr txBox="1"/>
          <p:nvPr/>
        </p:nvSpPr>
        <p:spPr>
          <a:xfrm flipH="1">
            <a:off x="3340156" y="3495853"/>
            <a:ext cx="5569927"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t>Copper Specimen</a:t>
            </a:r>
          </a:p>
        </p:txBody>
      </p:sp>
      <p:sp>
        <p:nvSpPr>
          <p:cNvPr id="11" name="TextBox 8">
            <a:extLst>
              <a:ext uri="{FF2B5EF4-FFF2-40B4-BE49-F238E27FC236}">
                <a16:creationId xmlns:a16="http://schemas.microsoft.com/office/drawing/2014/main" id="{2B8C1DE1-2959-4E96-84D4-364C365CD583}"/>
              </a:ext>
            </a:extLst>
          </p:cNvPr>
          <p:cNvSpPr txBox="1"/>
          <p:nvPr/>
        </p:nvSpPr>
        <p:spPr>
          <a:xfrm flipH="1">
            <a:off x="1509824" y="5933146"/>
            <a:ext cx="6362071"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t>Fe-Al Specimen (Brittle)</a:t>
            </a:r>
          </a:p>
        </p:txBody>
      </p:sp>
      <p:pic>
        <p:nvPicPr>
          <p:cNvPr id="13" name="Picture 12">
            <a:extLst>
              <a:ext uri="{FF2B5EF4-FFF2-40B4-BE49-F238E27FC236}">
                <a16:creationId xmlns:a16="http://schemas.microsoft.com/office/drawing/2014/main" id="{975C3D91-A63B-4836-BE58-BC02544CEB5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4814" t="11920" r="48119" b="18364"/>
          <a:stretch/>
        </p:blipFill>
        <p:spPr>
          <a:xfrm rot="16200000">
            <a:off x="4354849" y="1664095"/>
            <a:ext cx="963243" cy="7240840"/>
          </a:xfrm>
          <a:prstGeom prst="rect">
            <a:avLst/>
          </a:prstGeom>
        </p:spPr>
      </p:pic>
      <p:pic>
        <p:nvPicPr>
          <p:cNvPr id="14" name="Picture 13">
            <a:extLst>
              <a:ext uri="{FF2B5EF4-FFF2-40B4-BE49-F238E27FC236}">
                <a16:creationId xmlns:a16="http://schemas.microsoft.com/office/drawing/2014/main" id="{77C8CA0C-5310-47E6-A326-8581C54C30B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5646" t="7923" r="27120" b="19320"/>
          <a:stretch/>
        </p:blipFill>
        <p:spPr>
          <a:xfrm rot="16200000">
            <a:off x="4650388" y="-1141671"/>
            <a:ext cx="1030493" cy="7899168"/>
          </a:xfrm>
          <a:prstGeom prst="rect">
            <a:avLst/>
          </a:prstGeom>
        </p:spPr>
      </p:pic>
    </p:spTree>
    <p:extLst>
      <p:ext uri="{BB962C8B-B14F-4D97-AF65-F5344CB8AC3E}">
        <p14:creationId xmlns:p14="http://schemas.microsoft.com/office/powerpoint/2010/main" val="299393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FA75C9-8602-4CB7-BB26-38B21671BA05}"/>
              </a:ext>
            </a:extLst>
          </p:cNvPr>
          <p:cNvSpPr txBox="1"/>
          <p:nvPr/>
        </p:nvSpPr>
        <p:spPr>
          <a:xfrm>
            <a:off x="316151" y="159216"/>
            <a:ext cx="8371643" cy="523220"/>
          </a:xfrm>
          <a:prstGeom prst="rect">
            <a:avLst/>
          </a:prstGeom>
          <a:solidFill>
            <a:schemeClr val="bg1">
              <a:lumMod val="95000"/>
            </a:schemeClr>
          </a:solidFill>
        </p:spPr>
        <p:txBody>
          <a:bodyPr wrap="square" rtlCol="0">
            <a:spAutoFit/>
          </a:bodyPr>
          <a:lstStyle/>
          <a:p>
            <a:pPr algn="ctr"/>
            <a:r>
              <a:rPr lang="en-US" sz="2800" b="1" dirty="0">
                <a:solidFill>
                  <a:srgbClr val="C00000"/>
                </a:solidFill>
              </a:rPr>
              <a:t>Engineering Stress and Engineering Strain</a:t>
            </a:r>
            <a:endParaRPr lang="en-IN" sz="2800" b="1" dirty="0">
              <a:solidFill>
                <a:srgbClr val="C00000"/>
              </a:solidFill>
            </a:endParaRPr>
          </a:p>
        </p:txBody>
      </p:sp>
      <p:sp>
        <p:nvSpPr>
          <p:cNvPr id="6" name="Content Placeholder 2"/>
          <p:cNvSpPr>
            <a:spLocks noGrp="1"/>
          </p:cNvSpPr>
          <p:nvPr>
            <p:ph idx="1"/>
          </p:nvPr>
        </p:nvSpPr>
        <p:spPr>
          <a:xfrm>
            <a:off x="235258" y="1104093"/>
            <a:ext cx="4528128" cy="2470380"/>
          </a:xfrm>
        </p:spPr>
        <p:txBody>
          <a:bodyPr vert="horz" lIns="91440" tIns="45720" rIns="91440" bIns="45720" rtlCol="0" anchor="t">
            <a:noAutofit/>
          </a:bodyPr>
          <a:lstStyle/>
          <a:p>
            <a:r>
              <a:rPr lang="en-US" altLang="en-US" b="1" u="sng" dirty="0"/>
              <a:t>Engineering Strain</a:t>
            </a:r>
            <a:r>
              <a:rPr lang="en-US" altLang="en-US" dirty="0"/>
              <a:t>: </a:t>
            </a:r>
          </a:p>
          <a:p>
            <a:r>
              <a:rPr lang="en-US" altLang="en-US" dirty="0"/>
              <a:t>Ratio of change in length (displacement) to the original length.</a:t>
            </a:r>
          </a:p>
          <a:p>
            <a:pPr marL="0" indent="0">
              <a:buNone/>
            </a:pPr>
            <a:r>
              <a:rPr lang="en-US" altLang="en-US" i="1" dirty="0">
                <a:latin typeface="Times New Roman" panose="02020603050405020304" pitchFamily="18" charset="0"/>
                <a:cs typeface="Times New Roman" panose="02020603050405020304" pitchFamily="18" charset="0"/>
              </a:rPr>
              <a:t>     e = </a:t>
            </a:r>
            <a:r>
              <a:rPr lang="en-US" altLang="en-US" i="1" dirty="0">
                <a:latin typeface="Times New Roman" panose="02020603050405020304" pitchFamily="18" charset="0"/>
                <a:cs typeface="Times New Roman" panose="02020603050405020304" pitchFamily="18" charset="0"/>
                <a:sym typeface="Symbol" panose="05050102010706020507" pitchFamily="18" charset="2"/>
              </a:rPr>
              <a:t></a:t>
            </a:r>
            <a:r>
              <a:rPr lang="en-US" altLang="en-US" i="1" dirty="0">
                <a:latin typeface="Times New Roman" panose="02020603050405020304" pitchFamily="18" charset="0"/>
                <a:cs typeface="Times New Roman" panose="02020603050405020304" pitchFamily="18" charset="0"/>
              </a:rPr>
              <a:t>l/l</a:t>
            </a:r>
            <a:r>
              <a:rPr lang="en-US" altLang="en-US" i="1" baseline="-25000" dirty="0">
                <a:latin typeface="Times New Roman" panose="02020603050405020304" pitchFamily="18" charset="0"/>
                <a:cs typeface="Times New Roman" panose="02020603050405020304" pitchFamily="18" charset="0"/>
              </a:rPr>
              <a:t>0</a:t>
            </a:r>
            <a:r>
              <a:rPr lang="en-US" altLang="en-US" i="1" dirty="0">
                <a:latin typeface="Times New Roman" panose="02020603050405020304" pitchFamily="18" charset="0"/>
                <a:cs typeface="Times New Roman" panose="02020603050405020304" pitchFamily="18" charset="0"/>
              </a:rPr>
              <a:t> = (l – l</a:t>
            </a:r>
            <a:r>
              <a:rPr lang="en-US" altLang="en-US" i="1" baseline="-25000" dirty="0">
                <a:latin typeface="Times New Roman" panose="02020603050405020304" pitchFamily="18" charset="0"/>
                <a:cs typeface="Times New Roman" panose="02020603050405020304" pitchFamily="18" charset="0"/>
              </a:rPr>
              <a:t>0</a:t>
            </a:r>
            <a:r>
              <a:rPr lang="en-US" altLang="en-US" i="1" dirty="0">
                <a:latin typeface="Times New Roman" panose="02020603050405020304" pitchFamily="18" charset="0"/>
                <a:cs typeface="Times New Roman" panose="02020603050405020304" pitchFamily="18" charset="0"/>
              </a:rPr>
              <a:t>)/l</a:t>
            </a:r>
            <a:r>
              <a:rPr lang="en-US" altLang="en-US" i="1" baseline="-25000" dirty="0">
                <a:latin typeface="Times New Roman" panose="02020603050405020304" pitchFamily="18" charset="0"/>
                <a:cs typeface="Times New Roman" panose="02020603050405020304" pitchFamily="18" charset="0"/>
              </a:rPr>
              <a:t>0</a:t>
            </a:r>
            <a:r>
              <a:rPr lang="en-US" altLang="en-US" i="1" dirty="0">
                <a:latin typeface="Times New Roman" panose="02020603050405020304" pitchFamily="18" charset="0"/>
                <a:cs typeface="Times New Roman" panose="02020603050405020304" pitchFamily="18" charset="0"/>
              </a:rPr>
              <a:t> </a:t>
            </a:r>
            <a:endParaRPr lang="en-US" altLang="en-US" i="1" baseline="-25000"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endParaRPr lang="en-US" altLang="en-US" sz="1100" baseline="-25000" dirty="0"/>
          </a:p>
          <a:p>
            <a:pPr>
              <a:buFont typeface="Courier New" panose="02070309020205020404" pitchFamily="49" charset="0"/>
              <a:buChar char="o"/>
            </a:pPr>
            <a:endParaRPr lang="en-US" altLang="en-US" sz="1000" dirty="0"/>
          </a:p>
        </p:txBody>
      </p:sp>
      <p:sp>
        <p:nvSpPr>
          <p:cNvPr id="2" name="Slide Number Placeholder 1"/>
          <p:cNvSpPr>
            <a:spLocks noGrp="1"/>
          </p:cNvSpPr>
          <p:nvPr>
            <p:ph type="sldNum" sz="quarter" idx="12"/>
          </p:nvPr>
        </p:nvSpPr>
        <p:spPr>
          <a:xfrm>
            <a:off x="6245295" y="6154324"/>
            <a:ext cx="2057400" cy="365125"/>
          </a:xfrm>
        </p:spPr>
        <p:txBody>
          <a:bodyPr/>
          <a:lstStyle/>
          <a:p>
            <a:fld id="{B1DE34B8-476C-483E-AB7F-575BE55C844C}" type="slidenum">
              <a:rPr lang="en-CA" smtClean="0"/>
              <a:t>23</a:t>
            </a:fld>
            <a:endParaRPr lang="en-CA"/>
          </a:p>
        </p:txBody>
      </p:sp>
      <p:sp>
        <p:nvSpPr>
          <p:cNvPr id="28" name="Rectangle 27"/>
          <p:cNvSpPr/>
          <p:nvPr/>
        </p:nvSpPr>
        <p:spPr>
          <a:xfrm>
            <a:off x="81382" y="3663243"/>
            <a:ext cx="4246069" cy="1315873"/>
          </a:xfrm>
          <a:prstGeom prst="rect">
            <a:avLst/>
          </a:prstGeom>
        </p:spPr>
        <p:txBody>
          <a:bodyPr wrap="square">
            <a:spAutoFit/>
          </a:bodyPr>
          <a:lstStyle/>
          <a:p>
            <a:pPr marL="180975" indent="-180975">
              <a:lnSpc>
                <a:spcPct val="150000"/>
              </a:lnSpc>
              <a:buFont typeface="Arial" panose="020B0604020202020204" pitchFamily="34" charset="0"/>
              <a:buChar char="•"/>
            </a:pPr>
            <a:r>
              <a:rPr lang="en-US" altLang="en-US" sz="2800" b="1" u="sng" dirty="0"/>
              <a:t>Engineering Stress </a:t>
            </a:r>
          </a:p>
          <a:p>
            <a:pPr>
              <a:lnSpc>
                <a:spcPct val="150000"/>
              </a:lnSpc>
            </a:pPr>
            <a:r>
              <a:rPr lang="en-US" altLang="en-US" sz="2800" i="1" dirty="0">
                <a:latin typeface="Times New Roman" panose="02020603050405020304" pitchFamily="18" charset="0"/>
                <a:cs typeface="Times New Roman" panose="02020603050405020304" pitchFamily="18" charset="0"/>
              </a:rPr>
              <a:t>S </a:t>
            </a:r>
            <a:r>
              <a:rPr lang="en-US" altLang="en-US" sz="2800" dirty="0"/>
              <a:t>= Load/Initial Area = </a:t>
            </a:r>
            <a:r>
              <a:rPr lang="en-US" altLang="en-US" sz="2800" i="1" dirty="0">
                <a:latin typeface="Times New Roman" panose="02020603050405020304" pitchFamily="18" charset="0"/>
                <a:cs typeface="Times New Roman" panose="02020603050405020304" pitchFamily="18" charset="0"/>
              </a:rPr>
              <a:t>P/A</a:t>
            </a:r>
            <a:r>
              <a:rPr lang="en-US" altLang="en-US" sz="2800" i="1" baseline="-25000" dirty="0">
                <a:latin typeface="Times New Roman" panose="02020603050405020304" pitchFamily="18" charset="0"/>
                <a:cs typeface="Times New Roman" panose="02020603050405020304" pitchFamily="18" charset="0"/>
              </a:rPr>
              <a:t>0</a:t>
            </a:r>
          </a:p>
        </p:txBody>
      </p:sp>
      <p:grpSp>
        <p:nvGrpSpPr>
          <p:cNvPr id="13" name="Group 12">
            <a:extLst>
              <a:ext uri="{FF2B5EF4-FFF2-40B4-BE49-F238E27FC236}">
                <a16:creationId xmlns:a16="http://schemas.microsoft.com/office/drawing/2014/main" id="{638021FC-E25F-41F3-94B7-67E1E425863D}"/>
              </a:ext>
            </a:extLst>
          </p:cNvPr>
          <p:cNvGrpSpPr/>
          <p:nvPr/>
        </p:nvGrpSpPr>
        <p:grpSpPr>
          <a:xfrm>
            <a:off x="4809902" y="721072"/>
            <a:ext cx="4215157" cy="5307887"/>
            <a:chOff x="4764711" y="1078654"/>
            <a:chExt cx="4215157" cy="5307887"/>
          </a:xfrm>
        </p:grpSpPr>
        <p:pic>
          <p:nvPicPr>
            <p:cNvPr id="16" name="Picture 15">
              <a:extLst>
                <a:ext uri="{FF2B5EF4-FFF2-40B4-BE49-F238E27FC236}">
                  <a16:creationId xmlns:a16="http://schemas.microsoft.com/office/drawing/2014/main" id="{3172E9CC-BA15-4B60-891E-D1DB4A94ED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711" y="1078654"/>
              <a:ext cx="4085252" cy="5307887"/>
            </a:xfrm>
            <a:prstGeom prst="rect">
              <a:avLst/>
            </a:prstGeom>
          </p:spPr>
        </p:pic>
        <p:sp>
          <p:nvSpPr>
            <p:cNvPr id="7" name="TextBox 6">
              <a:extLst>
                <a:ext uri="{FF2B5EF4-FFF2-40B4-BE49-F238E27FC236}">
                  <a16:creationId xmlns:a16="http://schemas.microsoft.com/office/drawing/2014/main" id="{85917C53-698B-4ADE-837B-9F54052079A9}"/>
                </a:ext>
              </a:extLst>
            </p:cNvPr>
            <p:cNvSpPr txBox="1"/>
            <p:nvPr/>
          </p:nvSpPr>
          <p:spPr>
            <a:xfrm>
              <a:off x="5851890" y="1658670"/>
              <a:ext cx="677173" cy="400110"/>
            </a:xfrm>
            <a:prstGeom prst="rect">
              <a:avLst/>
            </a:prstGeom>
            <a:noFill/>
          </p:spPr>
          <p:txBody>
            <a:bodyPr wrap="none" rtlCol="0">
              <a:spAutoFit/>
            </a:bodyPr>
            <a:lstStyle/>
            <a:p>
              <a:r>
                <a:rPr lang="en-US" sz="2000" dirty="0"/>
                <a:t>Or, P</a:t>
              </a:r>
              <a:endParaRPr lang="en-IN" sz="2000" dirty="0"/>
            </a:p>
          </p:txBody>
        </p:sp>
        <p:sp>
          <p:nvSpPr>
            <p:cNvPr id="19" name="TextBox 18">
              <a:extLst>
                <a:ext uri="{FF2B5EF4-FFF2-40B4-BE49-F238E27FC236}">
                  <a16:creationId xmlns:a16="http://schemas.microsoft.com/office/drawing/2014/main" id="{093F0EBD-A2E1-4402-ABAC-22F10307558A}"/>
                </a:ext>
              </a:extLst>
            </p:cNvPr>
            <p:cNvSpPr txBox="1"/>
            <p:nvPr/>
          </p:nvSpPr>
          <p:spPr>
            <a:xfrm>
              <a:off x="8212318" y="5986431"/>
              <a:ext cx="677173" cy="400110"/>
            </a:xfrm>
            <a:prstGeom prst="rect">
              <a:avLst/>
            </a:prstGeom>
            <a:noFill/>
          </p:spPr>
          <p:txBody>
            <a:bodyPr wrap="none" rtlCol="0">
              <a:spAutoFit/>
            </a:bodyPr>
            <a:lstStyle/>
            <a:p>
              <a:r>
                <a:rPr lang="en-US" sz="2000" dirty="0"/>
                <a:t>Or, P</a:t>
              </a:r>
              <a:endParaRPr lang="en-IN" sz="2000" dirty="0"/>
            </a:p>
          </p:txBody>
        </p:sp>
        <p:sp>
          <p:nvSpPr>
            <p:cNvPr id="20" name="TextBox 19">
              <a:extLst>
                <a:ext uri="{FF2B5EF4-FFF2-40B4-BE49-F238E27FC236}">
                  <a16:creationId xmlns:a16="http://schemas.microsoft.com/office/drawing/2014/main" id="{F63F111C-0FD5-4355-957B-4608C28CD1D7}"/>
                </a:ext>
              </a:extLst>
            </p:cNvPr>
            <p:cNvSpPr txBox="1"/>
            <p:nvPr/>
          </p:nvSpPr>
          <p:spPr>
            <a:xfrm>
              <a:off x="5442437" y="5852830"/>
              <a:ext cx="677173" cy="400110"/>
            </a:xfrm>
            <a:prstGeom prst="rect">
              <a:avLst/>
            </a:prstGeom>
            <a:noFill/>
          </p:spPr>
          <p:txBody>
            <a:bodyPr wrap="none" rtlCol="0">
              <a:spAutoFit/>
            </a:bodyPr>
            <a:lstStyle/>
            <a:p>
              <a:r>
                <a:rPr lang="en-US" sz="2000" dirty="0"/>
                <a:t>Or, P</a:t>
              </a:r>
              <a:endParaRPr lang="en-IN" sz="2000" dirty="0"/>
            </a:p>
          </p:txBody>
        </p:sp>
        <p:sp>
          <p:nvSpPr>
            <p:cNvPr id="21" name="TextBox 20">
              <a:extLst>
                <a:ext uri="{FF2B5EF4-FFF2-40B4-BE49-F238E27FC236}">
                  <a16:creationId xmlns:a16="http://schemas.microsoft.com/office/drawing/2014/main" id="{E0A37447-5E21-4707-B8B1-E70AA6A7341D}"/>
                </a:ext>
              </a:extLst>
            </p:cNvPr>
            <p:cNvSpPr txBox="1"/>
            <p:nvPr/>
          </p:nvSpPr>
          <p:spPr>
            <a:xfrm>
              <a:off x="8302695" y="1089407"/>
              <a:ext cx="677173" cy="400110"/>
            </a:xfrm>
            <a:prstGeom prst="rect">
              <a:avLst/>
            </a:prstGeom>
            <a:noFill/>
          </p:spPr>
          <p:txBody>
            <a:bodyPr wrap="none" rtlCol="0">
              <a:spAutoFit/>
            </a:bodyPr>
            <a:lstStyle/>
            <a:p>
              <a:r>
                <a:rPr lang="en-US" sz="2000" dirty="0"/>
                <a:t>Or, P</a:t>
              </a:r>
              <a:endParaRPr lang="en-IN" sz="2000" dirty="0"/>
            </a:p>
          </p:txBody>
        </p:sp>
      </p:grpSp>
      <p:sp>
        <p:nvSpPr>
          <p:cNvPr id="8" name="TextBox 7">
            <a:extLst>
              <a:ext uri="{FF2B5EF4-FFF2-40B4-BE49-F238E27FC236}">
                <a16:creationId xmlns:a16="http://schemas.microsoft.com/office/drawing/2014/main" id="{DE311545-BA04-42C0-9238-A817A2AA7883}"/>
              </a:ext>
            </a:extLst>
          </p:cNvPr>
          <p:cNvSpPr txBox="1"/>
          <p:nvPr/>
        </p:nvSpPr>
        <p:spPr>
          <a:xfrm>
            <a:off x="4813885" y="5789890"/>
            <a:ext cx="1971309" cy="461665"/>
          </a:xfrm>
          <a:prstGeom prst="rect">
            <a:avLst/>
          </a:prstGeom>
          <a:noFill/>
        </p:spPr>
        <p:txBody>
          <a:bodyPr wrap="none" rtlCol="0">
            <a:spAutoFit/>
          </a:bodyPr>
          <a:lstStyle/>
          <a:p>
            <a:r>
              <a:rPr lang="en-US" sz="2400" dirty="0" err="1">
                <a:solidFill>
                  <a:srgbClr val="3333CC"/>
                </a:solidFill>
              </a:rPr>
              <a:t>Guage</a:t>
            </a:r>
            <a:r>
              <a:rPr lang="en-US" sz="2400" dirty="0">
                <a:solidFill>
                  <a:srgbClr val="3333CC"/>
                </a:solidFill>
              </a:rPr>
              <a:t> Portion</a:t>
            </a:r>
            <a:endParaRPr lang="en-IN" sz="2400" dirty="0">
              <a:solidFill>
                <a:srgbClr val="3333CC"/>
              </a:solidFill>
            </a:endParaRPr>
          </a:p>
        </p:txBody>
      </p:sp>
      <p:grpSp>
        <p:nvGrpSpPr>
          <p:cNvPr id="23" name="Group 22">
            <a:extLst>
              <a:ext uri="{FF2B5EF4-FFF2-40B4-BE49-F238E27FC236}">
                <a16:creationId xmlns:a16="http://schemas.microsoft.com/office/drawing/2014/main" id="{8524DCAB-552B-4DFE-B448-1986EE19DA29}"/>
              </a:ext>
            </a:extLst>
          </p:cNvPr>
          <p:cNvGrpSpPr/>
          <p:nvPr/>
        </p:nvGrpSpPr>
        <p:grpSpPr>
          <a:xfrm>
            <a:off x="2514120" y="4892448"/>
            <a:ext cx="1881963" cy="1175444"/>
            <a:chOff x="2514120" y="4892448"/>
            <a:chExt cx="1881963" cy="1175444"/>
          </a:xfrm>
        </p:grpSpPr>
        <p:sp>
          <p:nvSpPr>
            <p:cNvPr id="17" name="TextBox 16">
              <a:extLst>
                <a:ext uri="{FF2B5EF4-FFF2-40B4-BE49-F238E27FC236}">
                  <a16:creationId xmlns:a16="http://schemas.microsoft.com/office/drawing/2014/main" id="{C0634DC6-059D-40B4-AFFE-9AA77DBC8123}"/>
                </a:ext>
              </a:extLst>
            </p:cNvPr>
            <p:cNvSpPr txBox="1"/>
            <p:nvPr/>
          </p:nvSpPr>
          <p:spPr>
            <a:xfrm>
              <a:off x="2514120" y="5236895"/>
              <a:ext cx="1881963" cy="830997"/>
            </a:xfrm>
            <a:prstGeom prst="rect">
              <a:avLst/>
            </a:prstGeom>
            <a:noFill/>
          </p:spPr>
          <p:txBody>
            <a:bodyPr wrap="square" rtlCol="0">
              <a:spAutoFit/>
            </a:bodyPr>
            <a:lstStyle/>
            <a:p>
              <a:r>
                <a:rPr lang="en-US" sz="2400" dirty="0"/>
                <a:t>Initial cross section area</a:t>
              </a:r>
              <a:endParaRPr lang="en-IN" sz="2400" dirty="0"/>
            </a:p>
          </p:txBody>
        </p:sp>
        <p:cxnSp>
          <p:nvCxnSpPr>
            <p:cNvPr id="22" name="Straight Arrow Connector 21">
              <a:extLst>
                <a:ext uri="{FF2B5EF4-FFF2-40B4-BE49-F238E27FC236}">
                  <a16:creationId xmlns:a16="http://schemas.microsoft.com/office/drawing/2014/main" id="{2AE1E891-5E02-4C57-8CBB-4D4B4DED0D9C}"/>
                </a:ext>
              </a:extLst>
            </p:cNvPr>
            <p:cNvCxnSpPr/>
            <p:nvPr/>
          </p:nvCxnSpPr>
          <p:spPr>
            <a:xfrm flipV="1">
              <a:off x="3700597" y="4892448"/>
              <a:ext cx="150468" cy="3508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4357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58D5EAF-58B1-4A58-AAD8-B1ABC6F76830}"/>
              </a:ext>
            </a:extLst>
          </p:cNvPr>
          <p:cNvGrpSpPr/>
          <p:nvPr/>
        </p:nvGrpSpPr>
        <p:grpSpPr>
          <a:xfrm>
            <a:off x="231395" y="1852544"/>
            <a:ext cx="4571425" cy="3703320"/>
            <a:chOff x="0" y="0"/>
            <a:chExt cx="4571425" cy="3703320"/>
          </a:xfrm>
        </p:grpSpPr>
        <p:grpSp>
          <p:nvGrpSpPr>
            <p:cNvPr id="5" name="Group 4">
              <a:extLst>
                <a:ext uri="{FF2B5EF4-FFF2-40B4-BE49-F238E27FC236}">
                  <a16:creationId xmlns:a16="http://schemas.microsoft.com/office/drawing/2014/main" id="{835BF711-2078-468C-89E9-4960A9911AF7}"/>
                </a:ext>
              </a:extLst>
            </p:cNvPr>
            <p:cNvGrpSpPr/>
            <p:nvPr/>
          </p:nvGrpSpPr>
          <p:grpSpPr>
            <a:xfrm>
              <a:off x="0" y="0"/>
              <a:ext cx="4571425" cy="3703320"/>
              <a:chOff x="0" y="0"/>
              <a:chExt cx="4571425" cy="3703320"/>
            </a:xfrm>
          </p:grpSpPr>
          <p:grpSp>
            <p:nvGrpSpPr>
              <p:cNvPr id="12" name="Group 11">
                <a:extLst>
                  <a:ext uri="{FF2B5EF4-FFF2-40B4-BE49-F238E27FC236}">
                    <a16:creationId xmlns:a16="http://schemas.microsoft.com/office/drawing/2014/main" id="{79C4A685-8D02-4778-9504-CF7D526EA5DD}"/>
                  </a:ext>
                </a:extLst>
              </p:cNvPr>
              <p:cNvGrpSpPr/>
              <p:nvPr/>
            </p:nvGrpSpPr>
            <p:grpSpPr>
              <a:xfrm>
                <a:off x="0" y="0"/>
                <a:ext cx="4107180" cy="3390900"/>
                <a:chOff x="0" y="0"/>
                <a:chExt cx="4107180" cy="3390900"/>
              </a:xfrm>
            </p:grpSpPr>
            <p:sp>
              <p:nvSpPr>
                <p:cNvPr id="14" name="Text Box 2">
                  <a:extLst>
                    <a:ext uri="{FF2B5EF4-FFF2-40B4-BE49-F238E27FC236}">
                      <a16:creationId xmlns:a16="http://schemas.microsoft.com/office/drawing/2014/main" id="{4FC020D7-3739-47F4-89CD-92F08833F090}"/>
                    </a:ext>
                  </a:extLst>
                </p:cNvPr>
                <p:cNvSpPr txBox="1">
                  <a:spLocks noChangeArrowheads="1"/>
                </p:cNvSpPr>
                <p:nvPr/>
              </p:nvSpPr>
              <p:spPr bwMode="auto">
                <a:xfrm>
                  <a:off x="1516380" y="3063240"/>
                  <a:ext cx="1767840" cy="32766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1400" b="1">
                      <a:effectLst/>
                      <a:latin typeface="Calibri" panose="020F0502020204030204" pitchFamily="34" charset="0"/>
                      <a:ea typeface="Calibri" panose="020F0502020204030204" pitchFamily="34" charset="0"/>
                      <a:cs typeface="Times New Roman" panose="02020603050405020304" pitchFamily="18" charset="0"/>
                    </a:rPr>
                    <a:t>Engineering strain, 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2">
                  <a:extLst>
                    <a:ext uri="{FF2B5EF4-FFF2-40B4-BE49-F238E27FC236}">
                      <a16:creationId xmlns:a16="http://schemas.microsoft.com/office/drawing/2014/main" id="{3172D637-6762-496E-9316-F57120BA8EEB}"/>
                    </a:ext>
                  </a:extLst>
                </p:cNvPr>
                <p:cNvSpPr txBox="1">
                  <a:spLocks noChangeArrowheads="1"/>
                </p:cNvSpPr>
                <p:nvPr/>
              </p:nvSpPr>
              <p:spPr bwMode="auto">
                <a:xfrm rot="16200000">
                  <a:off x="-720090" y="1322070"/>
                  <a:ext cx="1767840" cy="32766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1400" b="1">
                      <a:effectLst/>
                      <a:latin typeface="Calibri" panose="020F0502020204030204" pitchFamily="34" charset="0"/>
                      <a:ea typeface="Calibri" panose="020F0502020204030204" pitchFamily="34" charset="0"/>
                      <a:cs typeface="Times New Roman" panose="02020603050405020304" pitchFamily="18" charset="0"/>
                    </a:rPr>
                    <a:t>Engineering stress, 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6" name="Group 15">
                  <a:extLst>
                    <a:ext uri="{FF2B5EF4-FFF2-40B4-BE49-F238E27FC236}">
                      <a16:creationId xmlns:a16="http://schemas.microsoft.com/office/drawing/2014/main" id="{DB3E895F-25B6-4132-9B62-E3137CEEF36F}"/>
                    </a:ext>
                  </a:extLst>
                </p:cNvPr>
                <p:cNvGrpSpPr/>
                <p:nvPr/>
              </p:nvGrpSpPr>
              <p:grpSpPr>
                <a:xfrm>
                  <a:off x="533400" y="0"/>
                  <a:ext cx="3573780" cy="2971800"/>
                  <a:chOff x="0" y="0"/>
                  <a:chExt cx="3573780" cy="2971800"/>
                </a:xfrm>
              </p:grpSpPr>
              <p:grpSp>
                <p:nvGrpSpPr>
                  <p:cNvPr id="20" name="Group 19">
                    <a:extLst>
                      <a:ext uri="{FF2B5EF4-FFF2-40B4-BE49-F238E27FC236}">
                        <a16:creationId xmlns:a16="http://schemas.microsoft.com/office/drawing/2014/main" id="{D89EA65E-17AC-4B57-87A2-3F0D26A420E7}"/>
                      </a:ext>
                    </a:extLst>
                  </p:cNvPr>
                  <p:cNvGrpSpPr/>
                  <p:nvPr/>
                </p:nvGrpSpPr>
                <p:grpSpPr>
                  <a:xfrm>
                    <a:off x="0" y="0"/>
                    <a:ext cx="3573780" cy="2971800"/>
                    <a:chOff x="7620" y="167640"/>
                    <a:chExt cx="3573780" cy="2971800"/>
                  </a:xfrm>
                </p:grpSpPr>
                <p:pic>
                  <p:nvPicPr>
                    <p:cNvPr id="23" name="Picture 22">
                      <a:extLst>
                        <a:ext uri="{FF2B5EF4-FFF2-40B4-BE49-F238E27FC236}">
                          <a16:creationId xmlns:a16="http://schemas.microsoft.com/office/drawing/2014/main" id="{DE9983A9-797A-4E0A-A9E2-FEF4847181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 y="167640"/>
                      <a:ext cx="3573780" cy="2971800"/>
                    </a:xfrm>
                    <a:prstGeom prst="rect">
                      <a:avLst/>
                    </a:prstGeom>
                    <a:noFill/>
                    <a:ln>
                      <a:noFill/>
                    </a:ln>
                  </p:spPr>
                </p:pic>
                <p:cxnSp>
                  <p:nvCxnSpPr>
                    <p:cNvPr id="24" name="Straight Connector 23">
                      <a:extLst>
                        <a:ext uri="{FF2B5EF4-FFF2-40B4-BE49-F238E27FC236}">
                          <a16:creationId xmlns:a16="http://schemas.microsoft.com/office/drawing/2014/main" id="{76A8F752-3B63-4264-81BC-02C332DA40AA}"/>
                        </a:ext>
                      </a:extLst>
                    </p:cNvPr>
                    <p:cNvCxnSpPr/>
                    <p:nvPr/>
                  </p:nvCxnSpPr>
                  <p:spPr>
                    <a:xfrm flipH="1">
                      <a:off x="83820" y="1379220"/>
                      <a:ext cx="617220" cy="0"/>
                    </a:xfrm>
                    <a:prstGeom prst="line">
                      <a:avLst/>
                    </a:prstGeom>
                    <a:ln w="2222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20F9C495-08BC-4AAB-87EC-515F4F5CD26E}"/>
                      </a:ext>
                    </a:extLst>
                  </p:cNvPr>
                  <p:cNvCxnSpPr/>
                  <p:nvPr/>
                </p:nvCxnSpPr>
                <p:spPr>
                  <a:xfrm flipH="1">
                    <a:off x="106680" y="822960"/>
                    <a:ext cx="3093720" cy="22860"/>
                  </a:xfrm>
                  <a:prstGeom prst="line">
                    <a:avLst/>
                  </a:prstGeom>
                  <a:ln w="222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327D178-3E8B-44D9-9A6A-B656EBEE0B9B}"/>
                      </a:ext>
                    </a:extLst>
                  </p:cNvPr>
                  <p:cNvCxnSpPr/>
                  <p:nvPr/>
                </p:nvCxnSpPr>
                <p:spPr>
                  <a:xfrm flipH="1">
                    <a:off x="114300" y="403860"/>
                    <a:ext cx="2156460" cy="0"/>
                  </a:xfrm>
                  <a:prstGeom prst="line">
                    <a:avLst/>
                  </a:prstGeom>
                  <a:ln w="2222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17" name="Text Box 14">
                  <a:extLst>
                    <a:ext uri="{FF2B5EF4-FFF2-40B4-BE49-F238E27FC236}">
                      <a16:creationId xmlns:a16="http://schemas.microsoft.com/office/drawing/2014/main" id="{B0794878-5FED-4D7B-9978-E18809B74F3C}"/>
                    </a:ext>
                  </a:extLst>
                </p:cNvPr>
                <p:cNvSpPr txBox="1"/>
                <p:nvPr/>
              </p:nvSpPr>
              <p:spPr>
                <a:xfrm>
                  <a:off x="365760" y="1043940"/>
                  <a:ext cx="350520" cy="40386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IN" sz="140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S</a:t>
                  </a:r>
                  <a:r>
                    <a:rPr lang="en-IN" sz="1400" baseline="-2500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 Box 15">
                  <a:extLst>
                    <a:ext uri="{FF2B5EF4-FFF2-40B4-BE49-F238E27FC236}">
                      <a16:creationId xmlns:a16="http://schemas.microsoft.com/office/drawing/2014/main" id="{D7AB015F-B199-46A1-94A8-51AB5841D8A8}"/>
                    </a:ext>
                  </a:extLst>
                </p:cNvPr>
                <p:cNvSpPr txBox="1"/>
                <p:nvPr/>
              </p:nvSpPr>
              <p:spPr>
                <a:xfrm>
                  <a:off x="365760" y="701040"/>
                  <a:ext cx="350520" cy="40386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IN" sz="140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S</a:t>
                  </a:r>
                  <a:r>
                    <a:rPr lang="en-IN" sz="1400" baseline="-2500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f</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 Box 16">
                  <a:extLst>
                    <a:ext uri="{FF2B5EF4-FFF2-40B4-BE49-F238E27FC236}">
                      <a16:creationId xmlns:a16="http://schemas.microsoft.com/office/drawing/2014/main" id="{0600B064-2215-4190-B705-C0C30F2AC460}"/>
                    </a:ext>
                  </a:extLst>
                </p:cNvPr>
                <p:cNvSpPr txBox="1"/>
                <p:nvPr/>
              </p:nvSpPr>
              <p:spPr>
                <a:xfrm>
                  <a:off x="373380" y="205740"/>
                  <a:ext cx="350520" cy="40386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IN" sz="140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S</a:t>
                  </a:r>
                  <a:r>
                    <a:rPr lang="en-IN" sz="1400" baseline="-2500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u</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13" name="Text Box 26">
                <a:extLst>
                  <a:ext uri="{FF2B5EF4-FFF2-40B4-BE49-F238E27FC236}">
                    <a16:creationId xmlns:a16="http://schemas.microsoft.com/office/drawing/2014/main" id="{E816AD5E-BD80-485C-8E1E-13DD01012AE3}"/>
                  </a:ext>
                </a:extLst>
              </p:cNvPr>
              <p:cNvSpPr txBox="1"/>
              <p:nvPr/>
            </p:nvSpPr>
            <p:spPr>
              <a:xfrm>
                <a:off x="7621" y="3413760"/>
                <a:ext cx="4563804" cy="28956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The engineering stress (S) vs. engineering strain (e) curve for a ductile metal.</a:t>
                </a:r>
              </a:p>
            </p:txBody>
          </p:sp>
        </p:grpSp>
        <p:cxnSp>
          <p:nvCxnSpPr>
            <p:cNvPr id="6" name="Straight Connector 5">
              <a:extLst>
                <a:ext uri="{FF2B5EF4-FFF2-40B4-BE49-F238E27FC236}">
                  <a16:creationId xmlns:a16="http://schemas.microsoft.com/office/drawing/2014/main" id="{FE15949E-4C12-42CE-A42E-B924323963D2}"/>
                </a:ext>
              </a:extLst>
            </p:cNvPr>
            <p:cNvCxnSpPr/>
            <p:nvPr/>
          </p:nvCxnSpPr>
          <p:spPr>
            <a:xfrm>
              <a:off x="2781300" y="472440"/>
              <a:ext cx="15240" cy="2400300"/>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0BF6917-26CB-4094-9289-D379F749B871}"/>
                </a:ext>
              </a:extLst>
            </p:cNvPr>
            <p:cNvCxnSpPr/>
            <p:nvPr/>
          </p:nvCxnSpPr>
          <p:spPr>
            <a:xfrm>
              <a:off x="3733800" y="845820"/>
              <a:ext cx="15240" cy="2057400"/>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8" name="Text Box 20">
              <a:extLst>
                <a:ext uri="{FF2B5EF4-FFF2-40B4-BE49-F238E27FC236}">
                  <a16:creationId xmlns:a16="http://schemas.microsoft.com/office/drawing/2014/main" id="{40218C02-B05F-44F1-B945-C8BB7431EA59}"/>
                </a:ext>
              </a:extLst>
            </p:cNvPr>
            <p:cNvSpPr txBox="1"/>
            <p:nvPr/>
          </p:nvSpPr>
          <p:spPr>
            <a:xfrm>
              <a:off x="2636520" y="2857500"/>
              <a:ext cx="350520" cy="40386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IN" sz="14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e</a:t>
              </a:r>
              <a:r>
                <a:rPr lang="en-IN" sz="1400" b="1" baseline="-25000">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u</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21">
              <a:extLst>
                <a:ext uri="{FF2B5EF4-FFF2-40B4-BE49-F238E27FC236}">
                  <a16:creationId xmlns:a16="http://schemas.microsoft.com/office/drawing/2014/main" id="{BDB40D9E-DF12-4A74-AF7D-E0865D57F5BB}"/>
                </a:ext>
              </a:extLst>
            </p:cNvPr>
            <p:cNvSpPr txBox="1"/>
            <p:nvPr/>
          </p:nvSpPr>
          <p:spPr>
            <a:xfrm>
              <a:off x="3573780" y="2834640"/>
              <a:ext cx="350520" cy="40386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IN" sz="14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e</a:t>
              </a:r>
              <a:r>
                <a:rPr lang="en-IN" sz="1400" b="1" baseline="-25000">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f</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2">
              <a:extLst>
                <a:ext uri="{FF2B5EF4-FFF2-40B4-BE49-F238E27FC236}">
                  <a16:creationId xmlns:a16="http://schemas.microsoft.com/office/drawing/2014/main" id="{09F2A869-E136-4253-85D3-9482BA1DF57A}"/>
                </a:ext>
              </a:extLst>
            </p:cNvPr>
            <p:cNvSpPr txBox="1">
              <a:spLocks noChangeArrowheads="1"/>
            </p:cNvSpPr>
            <p:nvPr/>
          </p:nvSpPr>
          <p:spPr bwMode="auto">
            <a:xfrm>
              <a:off x="876300" y="2141220"/>
              <a:ext cx="1638300" cy="534670"/>
            </a:xfrm>
            <a:prstGeom prst="rect">
              <a:avLst/>
            </a:prstGeom>
            <a:no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IN" sz="1400">
                  <a:effectLst/>
                  <a:latin typeface="Calibri" panose="020F0502020204030204" pitchFamily="34" charset="0"/>
                  <a:ea typeface="Calibri" panose="020F0502020204030204" pitchFamily="34" charset="0"/>
                  <a:cs typeface="Times New Roman" panose="02020603050405020304" pitchFamily="18" charset="0"/>
                </a:rPr>
                <a:t>0.2 % strain offset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400">
                  <a:effectLst/>
                  <a:latin typeface="Calibri" panose="020F0502020204030204" pitchFamily="34" charset="0"/>
                  <a:ea typeface="Calibri" panose="020F0502020204030204" pitchFamily="34" charset="0"/>
                  <a:cs typeface="Times New Roman" panose="02020603050405020304" pitchFamily="18" charset="0"/>
                </a:rPr>
                <a:t>(e=0.002)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A7C936CA-94D0-4935-BD71-A797C5CFAF04}"/>
                </a:ext>
              </a:extLst>
            </p:cNvPr>
            <p:cNvCxnSpPr/>
            <p:nvPr/>
          </p:nvCxnSpPr>
          <p:spPr>
            <a:xfrm flipH="1" flipV="1">
              <a:off x="1013460" y="2011680"/>
              <a:ext cx="190500" cy="18288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80FBCD16-C469-4D2B-9B41-3A39CF27908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2617" y="1889949"/>
            <a:ext cx="2674620" cy="3043555"/>
          </a:xfrm>
          <a:prstGeom prst="rect">
            <a:avLst/>
          </a:prstGeom>
          <a:noFill/>
          <a:ln>
            <a:noFill/>
          </a:ln>
        </p:spPr>
      </p:pic>
      <p:sp>
        <p:nvSpPr>
          <p:cNvPr id="27" name="TextBox 26">
            <a:extLst>
              <a:ext uri="{FF2B5EF4-FFF2-40B4-BE49-F238E27FC236}">
                <a16:creationId xmlns:a16="http://schemas.microsoft.com/office/drawing/2014/main" id="{4BD418E9-E460-418F-9F6F-9CD095466CB5}"/>
              </a:ext>
            </a:extLst>
          </p:cNvPr>
          <p:cNvSpPr txBox="1"/>
          <p:nvPr/>
        </p:nvSpPr>
        <p:spPr>
          <a:xfrm>
            <a:off x="5343780" y="4993809"/>
            <a:ext cx="3561206" cy="1200329"/>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Loading and unloading curves showing the recoverable elastic deformation (b, d) and permanent plastic deformation (a, c).</a:t>
            </a:r>
            <a:endParaRPr lang="en-IN" dirty="0"/>
          </a:p>
        </p:txBody>
      </p:sp>
      <p:sp>
        <p:nvSpPr>
          <p:cNvPr id="31" name="TextBox 30">
            <a:extLst>
              <a:ext uri="{FF2B5EF4-FFF2-40B4-BE49-F238E27FC236}">
                <a16:creationId xmlns:a16="http://schemas.microsoft.com/office/drawing/2014/main" id="{87F0E92E-4C53-4192-89F0-C2486723F3CB}"/>
              </a:ext>
            </a:extLst>
          </p:cNvPr>
          <p:cNvSpPr txBox="1"/>
          <p:nvPr/>
        </p:nvSpPr>
        <p:spPr>
          <a:xfrm>
            <a:off x="115410" y="310718"/>
            <a:ext cx="8922058" cy="954107"/>
          </a:xfrm>
          <a:prstGeom prst="rect">
            <a:avLst/>
          </a:prstGeom>
          <a:noFill/>
        </p:spPr>
        <p:txBody>
          <a:bodyPr wrap="square" rtlCol="0">
            <a:spAutoFit/>
          </a:bodyPr>
          <a:lstStyle/>
          <a:p>
            <a:pPr algn="ctr"/>
            <a:r>
              <a:rPr lang="en-IN" sz="2800" b="1" dirty="0">
                <a:solidFill>
                  <a:srgbClr val="C00000"/>
                </a:solidFill>
              </a:rPr>
              <a:t>Typical Engineering Stress vs. Engineering Strain curves for a ductile metal</a:t>
            </a:r>
          </a:p>
        </p:txBody>
      </p:sp>
    </p:spTree>
    <p:extLst>
      <p:ext uri="{BB962C8B-B14F-4D97-AF65-F5344CB8AC3E}">
        <p14:creationId xmlns:p14="http://schemas.microsoft.com/office/powerpoint/2010/main" val="3367679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FA75C9-8602-4CB7-BB26-38B21671BA05}"/>
              </a:ext>
            </a:extLst>
          </p:cNvPr>
          <p:cNvSpPr txBox="1"/>
          <p:nvPr/>
        </p:nvSpPr>
        <p:spPr>
          <a:xfrm>
            <a:off x="678353" y="264298"/>
            <a:ext cx="8371643" cy="523220"/>
          </a:xfrm>
          <a:prstGeom prst="rect">
            <a:avLst/>
          </a:prstGeom>
          <a:solidFill>
            <a:schemeClr val="bg1">
              <a:lumMod val="95000"/>
            </a:schemeClr>
          </a:solidFill>
        </p:spPr>
        <p:txBody>
          <a:bodyPr wrap="square" rtlCol="0">
            <a:spAutoFit/>
          </a:bodyPr>
          <a:lstStyle/>
          <a:p>
            <a:pPr algn="ctr"/>
            <a:r>
              <a:rPr lang="en-US" altLang="en-US" sz="2800" b="1" dirty="0">
                <a:solidFill>
                  <a:srgbClr val="C00000"/>
                </a:solidFill>
              </a:rPr>
              <a:t>Engineering Stress-Strain Curve</a:t>
            </a:r>
            <a:endParaRPr lang="en-IN" sz="2800" b="1" dirty="0">
              <a:solidFill>
                <a:srgbClr val="C00000"/>
              </a:solidFill>
            </a:endParaRPr>
          </a:p>
        </p:txBody>
      </p:sp>
      <p:pic>
        <p:nvPicPr>
          <p:cNvPr id="10" name="Picture 4" descr="C:\Documents and Settings\Administrator.RAHUL\My Documents\My Pictures\2005-05 (May)\Engg Stress Strain.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55000"/>
                    </a14:imgEffect>
                  </a14:imgLayer>
                </a14:imgProps>
              </a:ext>
              <a:ext uri="{28A0092B-C50C-407E-A947-70E740481C1C}">
                <a14:useLocalDpi xmlns:a14="http://schemas.microsoft.com/office/drawing/2010/main" val="0"/>
              </a:ext>
            </a:extLst>
          </a:blip>
          <a:srcRect l="5265" b="6369"/>
          <a:stretch/>
        </p:blipFill>
        <p:spPr bwMode="auto">
          <a:xfrm>
            <a:off x="0" y="990600"/>
            <a:ext cx="5269755" cy="5196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5011396" y="1936335"/>
            <a:ext cx="4038600"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457200" indent="-457200" eaLnBrk="1" hangingPunct="1">
              <a:spcBef>
                <a:spcPct val="50000"/>
              </a:spcBef>
              <a:buFont typeface="Arial" panose="020B0604020202020204" pitchFamily="34" charset="0"/>
              <a:buChar char="•"/>
            </a:pPr>
            <a:r>
              <a:rPr lang="en-US" altLang="en-US" sz="2800" dirty="0">
                <a:solidFill>
                  <a:srgbClr val="3333CC"/>
                </a:solidFill>
              </a:rPr>
              <a:t>0.2% Offset Yield Strength, </a:t>
            </a:r>
            <a:r>
              <a:rPr lang="en-US" altLang="en-US" sz="2800" dirty="0">
                <a:solidFill>
                  <a:srgbClr val="3333CC"/>
                </a:solidFill>
                <a:sym typeface="Symbol" panose="05050102010706020507" pitchFamily="18" charset="2"/>
              </a:rPr>
              <a:t>S</a:t>
            </a:r>
            <a:r>
              <a:rPr lang="en-US" altLang="en-US" sz="2800" baseline="-25000" dirty="0">
                <a:solidFill>
                  <a:srgbClr val="3333CC"/>
                </a:solidFill>
                <a:sym typeface="Symbol" panose="05050102010706020507" pitchFamily="18" charset="2"/>
              </a:rPr>
              <a:t>o</a:t>
            </a:r>
            <a:endParaRPr lang="en-US" altLang="en-US" sz="2800" dirty="0">
              <a:solidFill>
                <a:srgbClr val="3333CC"/>
              </a:solidFill>
              <a:sym typeface="Symbol" panose="05050102010706020507" pitchFamily="18" charset="2"/>
            </a:endParaRPr>
          </a:p>
          <a:p>
            <a:pPr marL="457200" indent="-457200" eaLnBrk="1" hangingPunct="1">
              <a:spcBef>
                <a:spcPct val="50000"/>
              </a:spcBef>
              <a:buFont typeface="Arial" panose="020B0604020202020204" pitchFamily="34" charset="0"/>
              <a:buChar char="•"/>
            </a:pPr>
            <a:r>
              <a:rPr lang="en-US" altLang="en-US" sz="2800" dirty="0">
                <a:solidFill>
                  <a:srgbClr val="3333CC"/>
                </a:solidFill>
                <a:sym typeface="Symbol" panose="05050102010706020507" pitchFamily="18" charset="2"/>
              </a:rPr>
              <a:t>Tensile Strength or Ultimate tensile strength, UTS, </a:t>
            </a:r>
            <a:r>
              <a:rPr lang="en-US" altLang="en-US" sz="2800" dirty="0" err="1">
                <a:solidFill>
                  <a:srgbClr val="3333CC"/>
                </a:solidFill>
                <a:sym typeface="Symbol" panose="05050102010706020507" pitchFamily="18" charset="2"/>
              </a:rPr>
              <a:t>S</a:t>
            </a:r>
            <a:r>
              <a:rPr lang="en-US" altLang="en-US" sz="2800" baseline="-25000" dirty="0" err="1">
                <a:solidFill>
                  <a:srgbClr val="3333CC"/>
                </a:solidFill>
                <a:sym typeface="Symbol" panose="05050102010706020507" pitchFamily="18" charset="2"/>
              </a:rPr>
              <a:t>u</a:t>
            </a:r>
            <a:endParaRPr lang="en-US" altLang="en-US" sz="2800" baseline="-25000" dirty="0">
              <a:solidFill>
                <a:srgbClr val="3333CC"/>
              </a:solidFill>
            </a:endParaRPr>
          </a:p>
          <a:p>
            <a:pPr marL="457200" indent="-457200" eaLnBrk="1" hangingPunct="1">
              <a:spcBef>
                <a:spcPct val="50000"/>
              </a:spcBef>
              <a:buFont typeface="Arial" panose="020B0604020202020204" pitchFamily="34" charset="0"/>
              <a:buChar char="•"/>
            </a:pPr>
            <a:r>
              <a:rPr lang="en-US" altLang="en-US" sz="2800" dirty="0">
                <a:solidFill>
                  <a:srgbClr val="3333CC"/>
                </a:solidFill>
              </a:rPr>
              <a:t>Uniform Strain, </a:t>
            </a:r>
            <a:r>
              <a:rPr lang="en-US" altLang="en-US" sz="2800" dirty="0" err="1">
                <a:solidFill>
                  <a:srgbClr val="3333CC"/>
                </a:solidFill>
              </a:rPr>
              <a:t>e</a:t>
            </a:r>
            <a:r>
              <a:rPr lang="en-US" altLang="en-US" sz="2800" baseline="-25000" dirty="0" err="1">
                <a:solidFill>
                  <a:srgbClr val="3333CC"/>
                </a:solidFill>
              </a:rPr>
              <a:t>u</a:t>
            </a:r>
            <a:endParaRPr lang="en-US" altLang="en-US" sz="2800" dirty="0">
              <a:solidFill>
                <a:srgbClr val="3333CC"/>
              </a:solidFill>
            </a:endParaRPr>
          </a:p>
          <a:p>
            <a:pPr marL="457200" indent="-457200" eaLnBrk="1" hangingPunct="1">
              <a:spcBef>
                <a:spcPct val="50000"/>
              </a:spcBef>
              <a:buFont typeface="Arial" panose="020B0604020202020204" pitchFamily="34" charset="0"/>
              <a:buChar char="•"/>
            </a:pPr>
            <a:r>
              <a:rPr lang="en-US" altLang="en-US" sz="2800" dirty="0">
                <a:solidFill>
                  <a:srgbClr val="3333CC"/>
                </a:solidFill>
              </a:rPr>
              <a:t>Strain to Fracture, </a:t>
            </a:r>
            <a:r>
              <a:rPr lang="en-US" altLang="en-US" sz="2800" dirty="0" err="1">
                <a:solidFill>
                  <a:srgbClr val="3333CC"/>
                </a:solidFill>
              </a:rPr>
              <a:t>e</a:t>
            </a:r>
            <a:r>
              <a:rPr lang="en-US" altLang="en-US" sz="2800" baseline="-25000" dirty="0" err="1">
                <a:solidFill>
                  <a:srgbClr val="3333CC"/>
                </a:solidFill>
              </a:rPr>
              <a:t>f</a:t>
            </a:r>
            <a:endParaRPr lang="en-US" altLang="en-US" sz="2800" baseline="-25000" dirty="0">
              <a:solidFill>
                <a:srgbClr val="3333CC"/>
              </a:solidFill>
            </a:endParaRPr>
          </a:p>
        </p:txBody>
      </p:sp>
      <p:sp>
        <p:nvSpPr>
          <p:cNvPr id="2" name="Slide Number Placeholder 1"/>
          <p:cNvSpPr>
            <a:spLocks noGrp="1"/>
          </p:cNvSpPr>
          <p:nvPr>
            <p:ph type="sldNum" sz="quarter" idx="12"/>
          </p:nvPr>
        </p:nvSpPr>
        <p:spPr/>
        <p:txBody>
          <a:bodyPr/>
          <a:lstStyle/>
          <a:p>
            <a:fld id="{B1DE34B8-476C-483E-AB7F-575BE55C844C}" type="slidenum">
              <a:rPr lang="en-CA" smtClean="0"/>
              <a:t>25</a:t>
            </a:fld>
            <a:endParaRPr lang="en-CA"/>
          </a:p>
        </p:txBody>
      </p:sp>
      <p:sp>
        <p:nvSpPr>
          <p:cNvPr id="3" name="TextBox 2">
            <a:extLst>
              <a:ext uri="{FF2B5EF4-FFF2-40B4-BE49-F238E27FC236}">
                <a16:creationId xmlns:a16="http://schemas.microsoft.com/office/drawing/2014/main" id="{421A6915-6972-4FA1-A8CD-306897846664}"/>
              </a:ext>
            </a:extLst>
          </p:cNvPr>
          <p:cNvSpPr txBox="1"/>
          <p:nvPr/>
        </p:nvSpPr>
        <p:spPr>
          <a:xfrm>
            <a:off x="361507" y="2509284"/>
            <a:ext cx="1248099" cy="369332"/>
          </a:xfrm>
          <a:prstGeom prst="rect">
            <a:avLst/>
          </a:prstGeom>
          <a:noFill/>
        </p:spPr>
        <p:txBody>
          <a:bodyPr wrap="none" rtlCol="0">
            <a:spAutoFit/>
          </a:bodyPr>
          <a:lstStyle/>
          <a:p>
            <a:r>
              <a:rPr lang="en-US" dirty="0"/>
              <a:t>Elastic limit</a:t>
            </a:r>
            <a:endParaRPr lang="en-IN" dirty="0"/>
          </a:p>
        </p:txBody>
      </p:sp>
      <p:cxnSp>
        <p:nvCxnSpPr>
          <p:cNvPr id="6" name="Straight Arrow Connector 5">
            <a:extLst>
              <a:ext uri="{FF2B5EF4-FFF2-40B4-BE49-F238E27FC236}">
                <a16:creationId xmlns:a16="http://schemas.microsoft.com/office/drawing/2014/main" id="{07AA4AE7-62D3-4141-B447-48679996A408}"/>
              </a:ext>
            </a:extLst>
          </p:cNvPr>
          <p:cNvCxnSpPr/>
          <p:nvPr/>
        </p:nvCxnSpPr>
        <p:spPr>
          <a:xfrm>
            <a:off x="678353" y="2892056"/>
            <a:ext cx="321107" cy="6968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836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Content Placeholder 2"/>
          <p:cNvSpPr>
            <a:spLocks noGrp="1"/>
          </p:cNvSpPr>
          <p:nvPr>
            <p:ph idx="1"/>
          </p:nvPr>
        </p:nvSpPr>
        <p:spPr>
          <a:xfrm>
            <a:off x="114300" y="1071349"/>
            <a:ext cx="8915400" cy="5486400"/>
          </a:xfrm>
        </p:spPr>
        <p:txBody>
          <a:bodyPr vert="horz" lIns="91440" tIns="45720" rIns="91440" bIns="45720" rtlCol="0" anchor="t">
            <a:normAutofit/>
          </a:bodyPr>
          <a:lstStyle/>
          <a:p>
            <a:pPr algn="just">
              <a:lnSpc>
                <a:spcPct val="150000"/>
              </a:lnSpc>
              <a:spcBef>
                <a:spcPts val="600"/>
              </a:spcBef>
              <a:spcAft>
                <a:spcPts val="600"/>
              </a:spcAft>
            </a:pPr>
            <a:r>
              <a:rPr lang="en-US" altLang="en-US" b="1" u="sng" dirty="0"/>
              <a:t>Elastic Limit</a:t>
            </a:r>
            <a:r>
              <a:rPr lang="en-US" altLang="en-US" b="1" dirty="0"/>
              <a:t>: </a:t>
            </a:r>
            <a:r>
              <a:rPr lang="en-IN" dirty="0">
                <a:latin typeface="Times New Roman" panose="02020603050405020304" pitchFamily="18" charset="0"/>
                <a:ea typeface="Calibri" panose="020F0502020204030204" pitchFamily="34" charset="0"/>
                <a:cs typeface="Times New Roman" panose="02020603050405020304" pitchFamily="18" charset="0"/>
              </a:rPr>
              <a:t>The point up to which material shows elastic behaviour, i.e., displacement becomes zero as the load is removed. Immediately after elastic limit permanent plastic deformation starts. Elastic limit, however, is extremely difficult to detect as the amount of permanent deformation just after that point is very </a:t>
            </a:r>
            <a:r>
              <a:rPr lang="en-IN" dirty="0" err="1">
                <a:latin typeface="Times New Roman" panose="02020603050405020304" pitchFamily="18" charset="0"/>
                <a:ea typeface="Calibri" panose="020F0502020204030204" pitchFamily="34" charset="0"/>
                <a:cs typeface="Times New Roman" panose="02020603050405020304" pitchFamily="18" charset="0"/>
              </a:rPr>
              <a:t>very</a:t>
            </a:r>
            <a:r>
              <a:rPr lang="en-IN" dirty="0">
                <a:latin typeface="Times New Roman" panose="02020603050405020304" pitchFamily="18" charset="0"/>
                <a:ea typeface="Calibri" panose="020F0502020204030204" pitchFamily="34" charset="0"/>
                <a:cs typeface="Times New Roman" panose="02020603050405020304" pitchFamily="18" charset="0"/>
              </a:rPr>
              <a:t> small. Therefore, elastic limit is not determined for engineering application</a:t>
            </a:r>
            <a:r>
              <a:rPr lang="en-IN" dirty="0">
                <a:solidFill>
                  <a:srgbClr val="393636"/>
                </a:solidFill>
                <a:latin typeface="Times New Roman" panose="02020603050405020304" pitchFamily="18" charset="0"/>
                <a:ea typeface="Calibri" panose="020F0502020204030204" pitchFamily="34" charset="0"/>
                <a:cs typeface="Times New Roman" panose="02020603050405020304" pitchFamily="18"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BAFA75C9-8602-4CB7-BB26-38B21671BA05}"/>
              </a:ext>
            </a:extLst>
          </p:cNvPr>
          <p:cNvSpPr txBox="1"/>
          <p:nvPr/>
        </p:nvSpPr>
        <p:spPr>
          <a:xfrm>
            <a:off x="386178" y="307840"/>
            <a:ext cx="8371643" cy="523220"/>
          </a:xfrm>
          <a:prstGeom prst="rect">
            <a:avLst/>
          </a:prstGeom>
          <a:solidFill>
            <a:schemeClr val="bg1">
              <a:lumMod val="95000"/>
            </a:schemeClr>
          </a:solidFill>
        </p:spPr>
        <p:txBody>
          <a:bodyPr wrap="square" rtlCol="0">
            <a:spAutoFit/>
          </a:bodyPr>
          <a:lstStyle/>
          <a:p>
            <a:pPr algn="ctr"/>
            <a:r>
              <a:rPr lang="en-IN" sz="2800" b="1" dirty="0">
                <a:solidFill>
                  <a:srgbClr val="C00000"/>
                </a:solidFill>
              </a:rPr>
              <a:t>Some important points on the Stress – Strain curve</a:t>
            </a:r>
          </a:p>
        </p:txBody>
      </p:sp>
      <p:sp>
        <p:nvSpPr>
          <p:cNvPr id="2" name="Slide Number Placeholder 1"/>
          <p:cNvSpPr>
            <a:spLocks noGrp="1"/>
          </p:cNvSpPr>
          <p:nvPr>
            <p:ph type="sldNum" sz="quarter" idx="12"/>
          </p:nvPr>
        </p:nvSpPr>
        <p:spPr/>
        <p:txBody>
          <a:bodyPr/>
          <a:lstStyle/>
          <a:p>
            <a:fld id="{B1DE34B8-476C-483E-AB7F-575BE55C844C}" type="slidenum">
              <a:rPr lang="en-CA" smtClean="0"/>
              <a:t>26</a:t>
            </a:fld>
            <a:endParaRPr lang="en-CA"/>
          </a:p>
        </p:txBody>
      </p:sp>
    </p:spTree>
    <p:extLst>
      <p:ext uri="{BB962C8B-B14F-4D97-AF65-F5344CB8AC3E}">
        <p14:creationId xmlns:p14="http://schemas.microsoft.com/office/powerpoint/2010/main" val="2833150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Content Placeholder 2"/>
          <p:cNvSpPr>
            <a:spLocks noGrp="1"/>
          </p:cNvSpPr>
          <p:nvPr>
            <p:ph idx="1"/>
          </p:nvPr>
        </p:nvSpPr>
        <p:spPr>
          <a:xfrm>
            <a:off x="114299" y="1052512"/>
            <a:ext cx="8915400" cy="5805487"/>
          </a:xfrm>
        </p:spPr>
        <p:txBody>
          <a:bodyPr vert="horz" lIns="91440" tIns="45720" rIns="91440" bIns="45720" rtlCol="0" anchor="t">
            <a:normAutofit fontScale="70000" lnSpcReduction="20000"/>
          </a:bodyPr>
          <a:lstStyle/>
          <a:p>
            <a:pPr algn="just">
              <a:lnSpc>
                <a:spcPct val="200000"/>
              </a:lnSpc>
              <a:spcBef>
                <a:spcPts val="0"/>
              </a:spcBef>
            </a:pPr>
            <a:r>
              <a:rPr lang="en-US" altLang="en-US" sz="3400" b="1" u="sng" dirty="0"/>
              <a:t>Yield Strength: </a:t>
            </a:r>
            <a:r>
              <a:rPr lang="en-IN" dirty="0">
                <a:latin typeface="Times New Roman" panose="02020603050405020304" pitchFamily="18" charset="0"/>
                <a:ea typeface="Calibri" panose="020F0502020204030204" pitchFamily="34" charset="0"/>
                <a:cs typeface="Times New Roman" panose="02020603050405020304" pitchFamily="18" charset="0"/>
              </a:rPr>
              <a:t>Point at which small but detectable, or measurable, amount of plastic deformation happens. If yield point phenomenon takes place (like in mild steel specimen) then it becomes easy to identify yield point. If the stress-strain curve is continuous without yield point phenomenon then either 0.1% or 0.2% strain offset method is adopted to locate the yield point (as shown in a schematic above). Stress corresponding to the yield point is yield stress. </a:t>
            </a:r>
            <a:r>
              <a:rPr lang="en-IN" b="1" i="1" dirty="0">
                <a:latin typeface="Times New Roman" panose="02020603050405020304" pitchFamily="18" charset="0"/>
                <a:ea typeface="Calibri" panose="020F0502020204030204" pitchFamily="34" charset="0"/>
                <a:cs typeface="Times New Roman" panose="02020603050405020304" pitchFamily="18" charset="0"/>
              </a:rPr>
              <a:t>For structural applications we never want that applied stress exceeds yield strength of the metal as the structure can deform permanently. In contrast, for manufacturing of metal, plastic deformation is required and applied stress has to be higher than the yield strength.</a:t>
            </a:r>
            <a:endParaRPr lang="en-US" altLang="en-US" dirty="0"/>
          </a:p>
        </p:txBody>
      </p:sp>
      <p:sp>
        <p:nvSpPr>
          <p:cNvPr id="4" name="TextBox 3">
            <a:extLst>
              <a:ext uri="{FF2B5EF4-FFF2-40B4-BE49-F238E27FC236}">
                <a16:creationId xmlns:a16="http://schemas.microsoft.com/office/drawing/2014/main" id="{BAFA75C9-8602-4CB7-BB26-38B21671BA05}"/>
              </a:ext>
            </a:extLst>
          </p:cNvPr>
          <p:cNvSpPr txBox="1"/>
          <p:nvPr/>
        </p:nvSpPr>
        <p:spPr>
          <a:xfrm>
            <a:off x="386178" y="307840"/>
            <a:ext cx="8371643" cy="523220"/>
          </a:xfrm>
          <a:prstGeom prst="rect">
            <a:avLst/>
          </a:prstGeom>
          <a:solidFill>
            <a:schemeClr val="bg1">
              <a:lumMod val="95000"/>
            </a:schemeClr>
          </a:solidFill>
        </p:spPr>
        <p:txBody>
          <a:bodyPr wrap="square" rtlCol="0">
            <a:spAutoFit/>
          </a:bodyPr>
          <a:lstStyle/>
          <a:p>
            <a:pPr algn="ctr"/>
            <a:r>
              <a:rPr lang="en-IN" sz="2800" b="1" dirty="0">
                <a:solidFill>
                  <a:srgbClr val="C00000"/>
                </a:solidFill>
              </a:rPr>
              <a:t>Some important points on the Stress – Strain curve</a:t>
            </a:r>
          </a:p>
        </p:txBody>
      </p:sp>
      <p:sp>
        <p:nvSpPr>
          <p:cNvPr id="2" name="Slide Number Placeholder 1"/>
          <p:cNvSpPr>
            <a:spLocks noGrp="1"/>
          </p:cNvSpPr>
          <p:nvPr>
            <p:ph type="sldNum" sz="quarter" idx="12"/>
          </p:nvPr>
        </p:nvSpPr>
        <p:spPr/>
        <p:txBody>
          <a:bodyPr/>
          <a:lstStyle/>
          <a:p>
            <a:fld id="{B1DE34B8-476C-483E-AB7F-575BE55C844C}" type="slidenum">
              <a:rPr lang="en-CA" smtClean="0"/>
              <a:t>27</a:t>
            </a:fld>
            <a:endParaRPr lang="en-CA"/>
          </a:p>
        </p:txBody>
      </p:sp>
    </p:spTree>
    <p:extLst>
      <p:ext uri="{BB962C8B-B14F-4D97-AF65-F5344CB8AC3E}">
        <p14:creationId xmlns:p14="http://schemas.microsoft.com/office/powerpoint/2010/main" val="181813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47C0626-62C5-4751-97F6-95F0C257EB47}"/>
                  </a:ext>
                </a:extLst>
              </p:cNvPr>
              <p:cNvSpPr txBox="1"/>
              <p:nvPr/>
            </p:nvSpPr>
            <p:spPr>
              <a:xfrm>
                <a:off x="230819" y="328413"/>
                <a:ext cx="8700117" cy="6313395"/>
              </a:xfrm>
              <a:prstGeom prst="rect">
                <a:avLst/>
              </a:prstGeom>
              <a:noFill/>
            </p:spPr>
            <p:txBody>
              <a:bodyPr wrap="square">
                <a:spAutoFit/>
              </a:bodyPr>
              <a:lstStyle/>
              <a:p>
                <a:pPr>
                  <a:lnSpc>
                    <a:spcPct val="150000"/>
                  </a:lnSpc>
                  <a:spcAft>
                    <a:spcPts val="600"/>
                  </a:spcAft>
                </a:pPr>
                <a:r>
                  <a:rPr lang="en-IN" sz="18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Ultimate tensile strength (UTS)</a:t>
                </a:r>
                <a:r>
                  <a:rPr lang="en-IN" sz="1800" b="1" dirty="0">
                    <a:solidFill>
                      <a:srgbClr val="393636"/>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1800" dirty="0">
                    <a:solidFill>
                      <a:srgbClr val="393636"/>
                    </a:solidFill>
                    <a:effectLst/>
                    <a:latin typeface="Times New Roman" panose="02020603050405020304" pitchFamily="18" charset="0"/>
                    <a:ea typeface="Calibri" panose="020F0502020204030204" pitchFamily="34" charset="0"/>
                    <a:cs typeface="Times New Roman" panose="02020603050405020304" pitchFamily="18" charset="0"/>
                  </a:rPr>
                  <a:t> It is the maximum engineering stress corresponding to the ‘</a:t>
                </a:r>
                <a:r>
                  <a:rPr lang="en-IN" sz="1800" b="1" i="1" dirty="0">
                    <a:solidFill>
                      <a:srgbClr val="393636"/>
                    </a:solidFill>
                    <a:effectLst/>
                    <a:latin typeface="Times New Roman" panose="02020603050405020304" pitchFamily="18" charset="0"/>
                    <a:ea typeface="Calibri" panose="020F0502020204030204" pitchFamily="34" charset="0"/>
                    <a:cs typeface="Times New Roman" panose="02020603050405020304" pitchFamily="18" charset="0"/>
                  </a:rPr>
                  <a:t>point of maximum load</a:t>
                </a:r>
                <a:r>
                  <a:rPr lang="en-IN" sz="1800" dirty="0">
                    <a:solidFill>
                      <a:srgbClr val="393636"/>
                    </a:solidFill>
                    <a:effectLst/>
                    <a:latin typeface="Times New Roman" panose="02020603050405020304" pitchFamily="18" charset="0"/>
                    <a:ea typeface="Calibri" panose="020F0502020204030204" pitchFamily="34" charset="0"/>
                    <a:cs typeface="Times New Roman" panose="02020603050405020304" pitchFamily="18" charset="0"/>
                  </a:rPr>
                  <a:t>’. In any case, </a:t>
                </a:r>
                <a:r>
                  <a:rPr lang="en-IN" sz="1800" b="1" i="1" dirty="0">
                    <a:solidFill>
                      <a:srgbClr val="393636"/>
                    </a:solidFill>
                    <a:effectLst/>
                    <a:latin typeface="Times New Roman" panose="02020603050405020304" pitchFamily="18" charset="0"/>
                    <a:ea typeface="Calibri" panose="020F0502020204030204" pitchFamily="34" charset="0"/>
                    <a:cs typeface="Times New Roman" panose="02020603050405020304" pitchFamily="18" charset="0"/>
                  </a:rPr>
                  <a:t>we do not want the stress to be so high that the maximum load bearing capacity of a metal is exceeded. If that happens then failure becomes inevitable.</a:t>
                </a:r>
              </a:p>
              <a:p>
                <a:pPr>
                  <a:lnSpc>
                    <a:spcPct val="150000"/>
                  </a:lnSpc>
                  <a:spcAft>
                    <a:spcPts val="600"/>
                  </a:spcAft>
                </a:pPr>
                <a:r>
                  <a:rPr lang="en-IN" b="1" dirty="0">
                    <a:solidFill>
                      <a:srgbClr val="C00000"/>
                    </a:solidFill>
                    <a:latin typeface="Times New Roman" panose="02020603050405020304" pitchFamily="18" charset="0"/>
                    <a:cs typeface="Times New Roman" panose="02020603050405020304" pitchFamily="18" charset="0"/>
                  </a:rPr>
                  <a:t>Total elongation to failure (</a:t>
                </a:r>
                <a:r>
                  <a:rPr lang="en-IN" b="1" dirty="0" err="1">
                    <a:solidFill>
                      <a:srgbClr val="C00000"/>
                    </a:solidFill>
                    <a:latin typeface="Times New Roman" panose="02020603050405020304" pitchFamily="18" charset="0"/>
                    <a:cs typeface="Times New Roman" panose="02020603050405020304" pitchFamily="18" charset="0"/>
                  </a:rPr>
                  <a:t>e</a:t>
                </a:r>
                <a:r>
                  <a:rPr lang="en-IN" b="1" baseline="-25000" dirty="0" err="1">
                    <a:solidFill>
                      <a:srgbClr val="C00000"/>
                    </a:solidFill>
                    <a:latin typeface="Times New Roman" panose="02020603050405020304" pitchFamily="18" charset="0"/>
                    <a:cs typeface="Times New Roman" panose="02020603050405020304" pitchFamily="18" charset="0"/>
                  </a:rPr>
                  <a:t>f</a:t>
                </a:r>
                <a:r>
                  <a:rPr lang="en-IN" b="1" dirty="0">
                    <a:solidFill>
                      <a:srgbClr val="C00000"/>
                    </a:solidFill>
                    <a:latin typeface="Times New Roman" panose="02020603050405020304" pitchFamily="18" charset="0"/>
                    <a:cs typeface="Times New Roman" panose="02020603050405020304" pitchFamily="18" charset="0"/>
                  </a:rPr>
                  <a:t>)</a:t>
                </a:r>
                <a:r>
                  <a:rPr lang="en-IN" b="1" dirty="0">
                    <a:solidFill>
                      <a:srgbClr val="393636"/>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Ductility, i.e., deformability of a metal is generally represented by total elongation to failure (in percentage). </a:t>
                </a:r>
                <a:r>
                  <a:rPr lang="en-IN" b="1" i="1" dirty="0">
                    <a:latin typeface="Times New Roman" panose="02020603050405020304" pitchFamily="18" charset="0"/>
                    <a:cs typeface="Times New Roman" panose="02020603050405020304" pitchFamily="18" charset="0"/>
                  </a:rPr>
                  <a:t>Ductility is a very important requirement. For an example, If we are drawing a thick rod, to thin wire, then we should be able to perform it without the breaking of the wire.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𝑒</m:t>
                        </m:r>
                      </m:e>
                      <m:sub>
                        <m:r>
                          <a:rPr lang="en-IN" i="1">
                            <a:latin typeface="Cambria Math" panose="02040503050406030204" pitchFamily="18" charset="0"/>
                          </a:rPr>
                          <m:t>𝑓</m:t>
                        </m:r>
                      </m:sub>
                    </m:sSub>
                    <m:r>
                      <a:rPr lang="en-IN" i="1">
                        <a:latin typeface="Cambria Math" panose="02040503050406030204" pitchFamily="18" charset="0"/>
                      </a:rPr>
                      <m:t>=</m:t>
                    </m:r>
                    <m:d>
                      <m:dPr>
                        <m:ctrlPr>
                          <a:rPr lang="en-IN" i="1">
                            <a:latin typeface="Cambria Math" panose="02040503050406030204" pitchFamily="18" charset="0"/>
                          </a:rPr>
                        </m:ctrlPr>
                      </m:dPr>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𝑙</m:t>
                                </m:r>
                              </m:e>
                              <m:sub>
                                <m:r>
                                  <a:rPr lang="en-IN" i="1">
                                    <a:latin typeface="Cambria Math" panose="02040503050406030204" pitchFamily="18" charset="0"/>
                                  </a:rPr>
                                  <m:t>𝑓</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𝑙</m:t>
                                </m:r>
                              </m:e>
                              <m:sub>
                                <m:r>
                                  <a:rPr lang="en-IN" i="1">
                                    <a:latin typeface="Cambria Math" panose="02040503050406030204" pitchFamily="18" charset="0"/>
                                  </a:rPr>
                                  <m:t>𝑜</m:t>
                                </m:r>
                              </m:sub>
                            </m:sSub>
                          </m:num>
                          <m:den>
                            <m:sSub>
                              <m:sSubPr>
                                <m:ctrlPr>
                                  <a:rPr lang="en-IN" i="1">
                                    <a:latin typeface="Cambria Math" panose="02040503050406030204" pitchFamily="18" charset="0"/>
                                  </a:rPr>
                                </m:ctrlPr>
                              </m:sSubPr>
                              <m:e>
                                <m:r>
                                  <a:rPr lang="en-IN" i="1">
                                    <a:latin typeface="Cambria Math" panose="02040503050406030204" pitchFamily="18" charset="0"/>
                                  </a:rPr>
                                  <m:t>𝑙</m:t>
                                </m:r>
                              </m:e>
                              <m:sub>
                                <m:r>
                                  <a:rPr lang="en-IN" i="1">
                                    <a:latin typeface="Cambria Math" panose="02040503050406030204" pitchFamily="18" charset="0"/>
                                  </a:rPr>
                                  <m:t>𝑜</m:t>
                                </m:r>
                              </m:sub>
                            </m:sSub>
                          </m:den>
                        </m:f>
                      </m:e>
                    </m:d>
                    <m:r>
                      <a:rPr lang="en-IN" i="1">
                        <a:latin typeface="Cambria Math" panose="02040503050406030204" pitchFamily="18" charset="0"/>
                      </a:rPr>
                      <m:t>×100.</m:t>
                    </m:r>
                  </m:oMath>
                </a14:m>
                <a:endParaRPr lang="en-IN" b="1" i="1" dirty="0">
                  <a:latin typeface="Times New Roman" panose="02020603050405020304" pitchFamily="18" charset="0"/>
                  <a:cs typeface="Times New Roman" panose="02020603050405020304" pitchFamily="18" charset="0"/>
                </a:endParaRPr>
              </a:p>
              <a:p>
                <a:pPr>
                  <a:lnSpc>
                    <a:spcPct val="150000"/>
                  </a:lnSpc>
                  <a:spcAft>
                    <a:spcPts val="600"/>
                  </a:spcAft>
                </a:pPr>
                <a:r>
                  <a:rPr lang="en-IN" b="1" dirty="0">
                    <a:solidFill>
                      <a:srgbClr val="C00000"/>
                    </a:solidFill>
                    <a:latin typeface="Times New Roman" panose="02020603050405020304" pitchFamily="18" charset="0"/>
                    <a:cs typeface="Times New Roman" panose="02020603050405020304" pitchFamily="18" charset="0"/>
                  </a:rPr>
                  <a:t>Uniform elongation to failure (</a:t>
                </a:r>
                <a:r>
                  <a:rPr lang="en-IN" b="1" dirty="0" err="1">
                    <a:solidFill>
                      <a:srgbClr val="C00000"/>
                    </a:solidFill>
                    <a:latin typeface="Times New Roman" panose="02020603050405020304" pitchFamily="18" charset="0"/>
                    <a:cs typeface="Times New Roman" panose="02020603050405020304" pitchFamily="18" charset="0"/>
                  </a:rPr>
                  <a:t>e</a:t>
                </a:r>
                <a:r>
                  <a:rPr lang="en-IN" b="1" baseline="-25000" dirty="0" err="1">
                    <a:solidFill>
                      <a:srgbClr val="C00000"/>
                    </a:solidFill>
                    <a:latin typeface="Times New Roman" panose="02020603050405020304" pitchFamily="18" charset="0"/>
                    <a:cs typeface="Times New Roman" panose="02020603050405020304" pitchFamily="18" charset="0"/>
                  </a:rPr>
                  <a:t>u</a:t>
                </a:r>
                <a:r>
                  <a:rPr lang="en-IN" b="1" dirty="0">
                    <a:solidFill>
                      <a:srgbClr val="C00000"/>
                    </a:solidFill>
                    <a:latin typeface="Times New Roman" panose="02020603050405020304" pitchFamily="18" charset="0"/>
                    <a:cs typeface="Times New Roman" panose="02020603050405020304" pitchFamily="18" charset="0"/>
                  </a:rPr>
                  <a:t>)</a:t>
                </a:r>
                <a:r>
                  <a:rPr lang="en-IN" b="1" dirty="0">
                    <a:solidFill>
                      <a:srgbClr val="393636"/>
                    </a:solidFill>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Uniform elongation is a measure of ductility from manufacturing point of view.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𝑒</m:t>
                        </m:r>
                      </m:e>
                      <m:sub>
                        <m:r>
                          <a:rPr lang="en-IN" i="1">
                            <a:latin typeface="Cambria Math" panose="02040503050406030204" pitchFamily="18" charset="0"/>
                          </a:rPr>
                          <m:t>𝑢</m:t>
                        </m:r>
                      </m:sub>
                    </m:sSub>
                    <m:r>
                      <a:rPr lang="en-IN" i="1">
                        <a:latin typeface="Cambria Math" panose="02040503050406030204" pitchFamily="18" charset="0"/>
                      </a:rPr>
                      <m:t>=</m:t>
                    </m:r>
                    <m:d>
                      <m:dPr>
                        <m:ctrlPr>
                          <a:rPr lang="en-IN" i="1">
                            <a:latin typeface="Cambria Math" panose="02040503050406030204" pitchFamily="18" charset="0"/>
                          </a:rPr>
                        </m:ctrlPr>
                      </m:dPr>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𝑙</m:t>
                                </m:r>
                              </m:e>
                              <m:sub>
                                <m:r>
                                  <a:rPr lang="en-IN" i="1">
                                    <a:latin typeface="Cambria Math" panose="02040503050406030204" pitchFamily="18" charset="0"/>
                                  </a:rPr>
                                  <m:t>𝑢</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𝑙</m:t>
                                </m:r>
                              </m:e>
                              <m:sub>
                                <m:r>
                                  <a:rPr lang="en-IN" i="1">
                                    <a:latin typeface="Cambria Math" panose="02040503050406030204" pitchFamily="18" charset="0"/>
                                  </a:rPr>
                                  <m:t>𝑜</m:t>
                                </m:r>
                              </m:sub>
                            </m:sSub>
                          </m:num>
                          <m:den>
                            <m:sSub>
                              <m:sSubPr>
                                <m:ctrlPr>
                                  <a:rPr lang="en-IN" i="1">
                                    <a:latin typeface="Cambria Math" panose="02040503050406030204" pitchFamily="18" charset="0"/>
                                  </a:rPr>
                                </m:ctrlPr>
                              </m:sSubPr>
                              <m:e>
                                <m:r>
                                  <a:rPr lang="en-IN" i="1">
                                    <a:latin typeface="Cambria Math" panose="02040503050406030204" pitchFamily="18" charset="0"/>
                                  </a:rPr>
                                  <m:t>𝑙</m:t>
                                </m:r>
                              </m:e>
                              <m:sub>
                                <m:r>
                                  <a:rPr lang="en-IN" i="1">
                                    <a:latin typeface="Cambria Math" panose="02040503050406030204" pitchFamily="18" charset="0"/>
                                  </a:rPr>
                                  <m:t>𝑜</m:t>
                                </m:r>
                              </m:sub>
                            </m:sSub>
                          </m:den>
                        </m:f>
                      </m:e>
                    </m:d>
                    <m:r>
                      <a:rPr lang="en-IN" i="1">
                        <a:latin typeface="Cambria Math" panose="02040503050406030204" pitchFamily="18" charset="0"/>
                      </a:rPr>
                      <m:t>×100</m:t>
                    </m:r>
                  </m:oMath>
                </a14:m>
                <a:endParaRPr lang="en-IN" dirty="0">
                  <a:latin typeface="Times New Roman" panose="02020603050405020304" pitchFamily="18" charset="0"/>
                  <a:cs typeface="Times New Roman" panose="02020603050405020304" pitchFamily="18" charset="0"/>
                </a:endParaRPr>
              </a:p>
              <a:p>
                <a:pPr>
                  <a:lnSpc>
                    <a:spcPct val="150000"/>
                  </a:lnSpc>
                  <a:spcAft>
                    <a:spcPts val="600"/>
                  </a:spcAft>
                </a:pPr>
                <a:r>
                  <a:rPr lang="en-IN" b="1" i="1" dirty="0">
                    <a:latin typeface="Times New Roman" panose="02020603050405020304" pitchFamily="18" charset="0"/>
                    <a:cs typeface="Times New Roman" panose="02020603050405020304" pitchFamily="18" charset="0"/>
                  </a:rPr>
                  <a:t>When we perform manufacturing, suppose we draw a metal sheet to a beverage can, we do not want necking (i.e., local thinning) to happen during that process, as that becomes a location prone of leakage. </a:t>
                </a:r>
              </a:p>
            </p:txBody>
          </p:sp>
        </mc:Choice>
        <mc:Fallback>
          <p:sp>
            <p:nvSpPr>
              <p:cNvPr id="3" name="TextBox 2">
                <a:extLst>
                  <a:ext uri="{FF2B5EF4-FFF2-40B4-BE49-F238E27FC236}">
                    <a16:creationId xmlns:a16="http://schemas.microsoft.com/office/drawing/2014/main" id="{A47C0626-62C5-4751-97F6-95F0C257EB47}"/>
                  </a:ext>
                </a:extLst>
              </p:cNvPr>
              <p:cNvSpPr txBox="1">
                <a:spLocks noRot="1" noChangeAspect="1" noMove="1" noResize="1" noEditPoints="1" noAdjustHandles="1" noChangeArrowheads="1" noChangeShapeType="1" noTextEdit="1"/>
              </p:cNvSpPr>
              <p:nvPr/>
            </p:nvSpPr>
            <p:spPr>
              <a:xfrm>
                <a:off x="230819" y="328413"/>
                <a:ext cx="8700117" cy="6313395"/>
              </a:xfrm>
              <a:prstGeom prst="rect">
                <a:avLst/>
              </a:prstGeom>
              <a:blipFill>
                <a:blip r:embed="rId2"/>
                <a:stretch>
                  <a:fillRect l="-631" r="-1191" b="-579"/>
                </a:stretch>
              </a:blipFill>
            </p:spPr>
            <p:txBody>
              <a:bodyPr/>
              <a:lstStyle/>
              <a:p>
                <a:r>
                  <a:rPr lang="en-IN">
                    <a:noFill/>
                  </a:rPr>
                  <a:t> </a:t>
                </a:r>
              </a:p>
            </p:txBody>
          </p:sp>
        </mc:Fallback>
      </mc:AlternateContent>
    </p:spTree>
    <p:extLst>
      <p:ext uri="{BB962C8B-B14F-4D97-AF65-F5344CB8AC3E}">
        <p14:creationId xmlns:p14="http://schemas.microsoft.com/office/powerpoint/2010/main" val="3817656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1923" name="Rectangle 3"/>
              <p:cNvSpPr>
                <a:spLocks noGrp="1" noChangeArrowheads="1"/>
              </p:cNvSpPr>
              <p:nvPr>
                <p:ph type="body" idx="1"/>
              </p:nvPr>
            </p:nvSpPr>
            <p:spPr>
              <a:xfrm>
                <a:off x="157374" y="943007"/>
                <a:ext cx="8829249" cy="5796650"/>
              </a:xfrm>
            </p:spPr>
            <p:txBody>
              <a:bodyPr>
                <a:noAutofit/>
              </a:bodyPr>
              <a:lstStyle/>
              <a:p>
                <a:r>
                  <a:rPr lang="en-IN" b="1" dirty="0"/>
                  <a:t>Reduction in area till fracture (%)</a:t>
                </a:r>
                <a:r>
                  <a:rPr lang="en-IN" dirty="0"/>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𝑞</m:t>
                        </m:r>
                      </m:e>
                      <m:sub>
                        <m:r>
                          <a:rPr lang="en-IN" i="1">
                            <a:latin typeface="Cambria Math" panose="02040503050406030204" pitchFamily="18" charset="0"/>
                          </a:rPr>
                          <m:t>𝑓</m:t>
                        </m:r>
                      </m:sub>
                    </m:sSub>
                    <m:r>
                      <a:rPr lang="en-IN" i="1">
                        <a:latin typeface="Cambria Math" panose="02040503050406030204" pitchFamily="18" charset="0"/>
                      </a:rPr>
                      <m:t>=</m:t>
                    </m:r>
                    <m:d>
                      <m:dPr>
                        <m:ctrlPr>
                          <a:rPr lang="en-IN" i="1">
                            <a:latin typeface="Cambria Math" panose="02040503050406030204" pitchFamily="18" charset="0"/>
                          </a:rPr>
                        </m:ctrlPr>
                      </m:dPr>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𝐴</m:t>
                                </m:r>
                              </m:e>
                              <m:sub>
                                <m:r>
                                  <a:rPr lang="en-IN" i="1">
                                    <a:latin typeface="Cambria Math" panose="02040503050406030204" pitchFamily="18" charset="0"/>
                                  </a:rPr>
                                  <m:t>0</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𝐴</m:t>
                                </m:r>
                              </m:e>
                              <m:sub>
                                <m:r>
                                  <a:rPr lang="en-IN" i="1">
                                    <a:latin typeface="Cambria Math" panose="02040503050406030204" pitchFamily="18" charset="0"/>
                                  </a:rPr>
                                  <m:t>𝑓</m:t>
                                </m:r>
                              </m:sub>
                            </m:sSub>
                          </m:num>
                          <m:den>
                            <m:sSub>
                              <m:sSubPr>
                                <m:ctrlPr>
                                  <a:rPr lang="en-IN" i="1">
                                    <a:latin typeface="Cambria Math" panose="02040503050406030204" pitchFamily="18" charset="0"/>
                                  </a:rPr>
                                </m:ctrlPr>
                              </m:sSubPr>
                              <m:e>
                                <m:r>
                                  <a:rPr lang="en-IN" i="1">
                                    <a:latin typeface="Cambria Math" panose="02040503050406030204" pitchFamily="18" charset="0"/>
                                  </a:rPr>
                                  <m:t>𝐴</m:t>
                                </m:r>
                              </m:e>
                              <m:sub>
                                <m:r>
                                  <a:rPr lang="en-IN" i="1">
                                    <a:latin typeface="Cambria Math" panose="02040503050406030204" pitchFamily="18" charset="0"/>
                                  </a:rPr>
                                  <m:t>𝑜</m:t>
                                </m:r>
                              </m:sub>
                            </m:sSub>
                          </m:den>
                        </m:f>
                      </m:e>
                    </m:d>
                    <m:r>
                      <a:rPr lang="en-IN" i="1">
                        <a:latin typeface="Cambria Math" panose="02040503050406030204" pitchFamily="18" charset="0"/>
                      </a:rPr>
                      <m:t>×100</m:t>
                    </m:r>
                  </m:oMath>
                </a14:m>
                <a:r>
                  <a:rPr lang="en-IN" dirty="0"/>
                  <a:t>.</a:t>
                </a:r>
              </a:p>
              <a:p>
                <a:pPr algn="just" eaLnBrk="1" hangingPunct="1">
                  <a:lnSpc>
                    <a:spcPct val="100000"/>
                  </a:lnSpc>
                  <a:spcAft>
                    <a:spcPts val="2400"/>
                  </a:spcAft>
                </a:pPr>
                <a:r>
                  <a:rPr lang="en-US" altLang="en-US" b="1" dirty="0"/>
                  <a:t>Toughness:</a:t>
                </a:r>
                <a:r>
                  <a:rPr lang="en-US" altLang="en-US" dirty="0"/>
                  <a:t> Ability of the material to absorb energy in the plastic range = Area under the stress-strain curve</a:t>
                </a:r>
              </a:p>
              <a:p>
                <a:pPr algn="just" eaLnBrk="1" hangingPunct="1">
                  <a:lnSpc>
                    <a:spcPct val="100000"/>
                  </a:lnSpc>
                  <a:spcAft>
                    <a:spcPts val="2400"/>
                  </a:spcAft>
                </a:pPr>
                <a:endParaRPr lang="en-US" altLang="en-US" dirty="0"/>
              </a:p>
            </p:txBody>
          </p:sp>
        </mc:Choice>
        <mc:Fallback>
          <p:sp>
            <p:nvSpPr>
              <p:cNvPr id="81923" name="Rectangle 3"/>
              <p:cNvSpPr>
                <a:spLocks noGrp="1" noRot="1" noChangeAspect="1" noMove="1" noResize="1" noEditPoints="1" noAdjustHandles="1" noChangeArrowheads="1" noChangeShapeType="1" noTextEdit="1"/>
              </p:cNvSpPr>
              <p:nvPr>
                <p:ph type="body" idx="1"/>
              </p:nvPr>
            </p:nvSpPr>
            <p:spPr>
              <a:xfrm>
                <a:off x="157374" y="943007"/>
                <a:ext cx="8829249" cy="5796650"/>
              </a:xfrm>
              <a:blipFill>
                <a:blip r:embed="rId3"/>
                <a:stretch>
                  <a:fillRect l="-1243" r="-1381"/>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BAFA75C9-8602-4CB7-BB26-38B21671BA05}"/>
              </a:ext>
            </a:extLst>
          </p:cNvPr>
          <p:cNvSpPr txBox="1"/>
          <p:nvPr/>
        </p:nvSpPr>
        <p:spPr>
          <a:xfrm>
            <a:off x="386178" y="307840"/>
            <a:ext cx="8371643" cy="523220"/>
          </a:xfrm>
          <a:prstGeom prst="rect">
            <a:avLst/>
          </a:prstGeom>
          <a:solidFill>
            <a:schemeClr val="bg1">
              <a:lumMod val="95000"/>
            </a:schemeClr>
          </a:solidFill>
        </p:spPr>
        <p:txBody>
          <a:bodyPr wrap="square" rtlCol="0">
            <a:spAutoFit/>
          </a:bodyPr>
          <a:lstStyle/>
          <a:p>
            <a:pPr algn="ctr"/>
            <a:r>
              <a:rPr lang="en-US" altLang="en-US" sz="2800" b="1">
                <a:solidFill>
                  <a:srgbClr val="C00000"/>
                </a:solidFill>
              </a:rPr>
              <a:t>Important Terminologies</a:t>
            </a:r>
            <a:endParaRPr lang="en-IN" sz="2800" b="1">
              <a:solidFill>
                <a:srgbClr val="C00000"/>
              </a:solidFill>
            </a:endParaRPr>
          </a:p>
        </p:txBody>
      </p:sp>
      <p:sp>
        <p:nvSpPr>
          <p:cNvPr id="2" name="Slide Number Placeholder 1"/>
          <p:cNvSpPr>
            <a:spLocks noGrp="1"/>
          </p:cNvSpPr>
          <p:nvPr>
            <p:ph type="sldNum" sz="quarter" idx="12"/>
          </p:nvPr>
        </p:nvSpPr>
        <p:spPr/>
        <p:txBody>
          <a:bodyPr/>
          <a:lstStyle/>
          <a:p>
            <a:fld id="{B1DE34B8-476C-483E-AB7F-575BE55C844C}" type="slidenum">
              <a:rPr lang="en-CA" smtClean="0"/>
              <a:t>29</a:t>
            </a:fld>
            <a:endParaRPr lang="en-CA"/>
          </a:p>
        </p:txBody>
      </p:sp>
    </p:spTree>
    <p:extLst>
      <p:ext uri="{BB962C8B-B14F-4D97-AF65-F5344CB8AC3E}">
        <p14:creationId xmlns:p14="http://schemas.microsoft.com/office/powerpoint/2010/main" val="2352519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2"/>
          <a:srcRect l="25208" t="22800" r="32396" b="21733"/>
          <a:stretch/>
        </p:blipFill>
        <p:spPr>
          <a:xfrm>
            <a:off x="5533238" y="688550"/>
            <a:ext cx="1752733" cy="1343617"/>
          </a:xfrm>
          <a:prstGeom prst="rect">
            <a:avLst/>
          </a:prstGeom>
        </p:spPr>
      </p:pic>
      <p:pic>
        <p:nvPicPr>
          <p:cNvPr id="23" name="Picture 22"/>
          <p:cNvPicPr>
            <a:picLocks noChangeAspect="1"/>
          </p:cNvPicPr>
          <p:nvPr/>
        </p:nvPicPr>
        <p:blipFill rotWithShape="1">
          <a:blip r:embed="rId3"/>
          <a:srcRect l="7032" t="4142" r="4687" b="4142"/>
          <a:stretch/>
        </p:blipFill>
        <p:spPr>
          <a:xfrm>
            <a:off x="95980" y="3143250"/>
            <a:ext cx="1985837" cy="1678295"/>
          </a:xfrm>
          <a:prstGeom prst="rect">
            <a:avLst/>
          </a:prstGeom>
        </p:spPr>
      </p:pic>
      <p:pic>
        <p:nvPicPr>
          <p:cNvPr id="17" name="Picture 16"/>
          <p:cNvPicPr>
            <a:picLocks noChangeAspect="1"/>
          </p:cNvPicPr>
          <p:nvPr/>
        </p:nvPicPr>
        <p:blipFill>
          <a:blip r:embed="rId4"/>
          <a:stretch>
            <a:fillRect/>
          </a:stretch>
        </p:blipFill>
        <p:spPr>
          <a:xfrm>
            <a:off x="6509856" y="5778027"/>
            <a:ext cx="1840330" cy="1035185"/>
          </a:xfrm>
          <a:prstGeom prst="rect">
            <a:avLst/>
          </a:prstGeom>
        </p:spPr>
      </p:pic>
      <p:graphicFrame>
        <p:nvGraphicFramePr>
          <p:cNvPr id="6" name="Diagram 5"/>
          <p:cNvGraphicFramePr/>
          <p:nvPr>
            <p:extLst>
              <p:ext uri="{D42A27DB-BD31-4B8C-83A1-F6EECF244321}">
                <p14:modId xmlns:p14="http://schemas.microsoft.com/office/powerpoint/2010/main" val="4282569864"/>
              </p:ext>
            </p:extLst>
          </p:nvPr>
        </p:nvGraphicFramePr>
        <p:xfrm>
          <a:off x="1445744" y="1701078"/>
          <a:ext cx="6622077" cy="47744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2" name="Group 1"/>
          <p:cNvGrpSpPr/>
          <p:nvPr/>
        </p:nvGrpSpPr>
        <p:grpSpPr>
          <a:xfrm>
            <a:off x="3610934" y="3501701"/>
            <a:ext cx="2686296" cy="1216153"/>
            <a:chOff x="4107540" y="7193484"/>
            <a:chExt cx="2686296" cy="1216153"/>
          </a:xfrm>
        </p:grpSpPr>
        <p:sp>
          <p:nvSpPr>
            <p:cNvPr id="24" name="Rounded Rectangle 23"/>
            <p:cNvSpPr/>
            <p:nvPr/>
          </p:nvSpPr>
          <p:spPr>
            <a:xfrm>
              <a:off x="4107540" y="7193484"/>
              <a:ext cx="2582083" cy="1216153"/>
            </a:xfrm>
            <a:prstGeom prst="roundRect">
              <a:avLst/>
            </a:prstGeom>
            <a:gradFill>
              <a:gsLst>
                <a:gs pos="0">
                  <a:schemeClr val="tx1"/>
                </a:gs>
                <a:gs pos="100000">
                  <a:schemeClr val="bg1">
                    <a:alpha val="3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20" name="TextBox 19"/>
            <p:cNvSpPr txBox="1"/>
            <p:nvPr/>
          </p:nvSpPr>
          <p:spPr>
            <a:xfrm>
              <a:off x="4107540" y="7339895"/>
              <a:ext cx="2686296" cy="923330"/>
            </a:xfrm>
            <a:prstGeom prst="rect">
              <a:avLst/>
            </a:prstGeom>
            <a:noFill/>
          </p:spPr>
          <p:txBody>
            <a:bodyPr wrap="square" rtlCol="0">
              <a:spAutoFit/>
            </a:bodyPr>
            <a:lstStyle/>
            <a:p>
              <a:pPr algn="ctr"/>
              <a:r>
                <a:rPr lang="en-US" sz="2700" b="1" spc="38">
                  <a:ln w="9525" cmpd="sng">
                    <a:solidFill>
                      <a:schemeClr val="accent1"/>
                    </a:solidFill>
                    <a:prstDash val="solid"/>
                  </a:ln>
                  <a:solidFill>
                    <a:srgbClr val="70AD47">
                      <a:tint val="1000"/>
                    </a:srgbClr>
                  </a:solidFill>
                  <a:effectLst>
                    <a:glow rad="38100">
                      <a:schemeClr val="accent1">
                        <a:alpha val="40000"/>
                      </a:schemeClr>
                    </a:glow>
                  </a:effectLst>
                  <a:latin typeface="Comic Sans MS" panose="030F0702030302020204" pitchFamily="66" charset="0"/>
                </a:rPr>
                <a:t>Application</a:t>
              </a:r>
            </a:p>
            <a:p>
              <a:pPr algn="ctr"/>
              <a:r>
                <a:rPr lang="en-US" sz="2700" b="1" spc="38">
                  <a:ln w="9525" cmpd="sng">
                    <a:solidFill>
                      <a:schemeClr val="accent1"/>
                    </a:solidFill>
                    <a:prstDash val="solid"/>
                  </a:ln>
                  <a:solidFill>
                    <a:srgbClr val="70AD47">
                      <a:tint val="1000"/>
                    </a:srgbClr>
                  </a:solidFill>
                  <a:effectLst>
                    <a:glow rad="38100">
                      <a:schemeClr val="accent1">
                        <a:alpha val="40000"/>
                      </a:schemeClr>
                    </a:glow>
                  </a:effectLst>
                  <a:latin typeface="Comic Sans MS" panose="030F0702030302020204" pitchFamily="66" charset="0"/>
                </a:rPr>
                <a:t>of Materials</a:t>
              </a:r>
              <a:endParaRPr lang="en-IN" sz="2700" b="1" spc="38">
                <a:ln w="9525" cmpd="sng">
                  <a:solidFill>
                    <a:schemeClr val="accent1"/>
                  </a:solidFill>
                  <a:prstDash val="solid"/>
                </a:ln>
                <a:solidFill>
                  <a:srgbClr val="70AD47">
                    <a:tint val="1000"/>
                  </a:srgbClr>
                </a:solidFill>
                <a:effectLst>
                  <a:glow rad="38100">
                    <a:schemeClr val="accent1">
                      <a:alpha val="40000"/>
                    </a:schemeClr>
                  </a:glow>
                </a:effectLst>
                <a:latin typeface="Comic Sans MS" panose="030F0702030302020204" pitchFamily="66" charset="0"/>
              </a:endParaRPr>
            </a:p>
          </p:txBody>
        </p:sp>
      </p:grpSp>
      <p:pic>
        <p:nvPicPr>
          <p:cNvPr id="21" name="Picture 20"/>
          <p:cNvPicPr>
            <a:picLocks noChangeAspect="1"/>
          </p:cNvPicPr>
          <p:nvPr/>
        </p:nvPicPr>
        <p:blipFill>
          <a:blip r:embed="rId10"/>
          <a:stretch>
            <a:fillRect/>
          </a:stretch>
        </p:blipFill>
        <p:spPr>
          <a:xfrm>
            <a:off x="1218345" y="5131054"/>
            <a:ext cx="1726946" cy="1726946"/>
          </a:xfrm>
          <a:prstGeom prst="rect">
            <a:avLst/>
          </a:prstGeom>
        </p:spPr>
      </p:pic>
      <p:pic>
        <p:nvPicPr>
          <p:cNvPr id="25" name="Picture 24"/>
          <p:cNvPicPr>
            <a:picLocks noChangeAspect="1"/>
          </p:cNvPicPr>
          <p:nvPr/>
        </p:nvPicPr>
        <p:blipFill rotWithShape="1">
          <a:blip r:embed="rId11"/>
          <a:srcRect b="10000"/>
          <a:stretch/>
        </p:blipFill>
        <p:spPr>
          <a:xfrm>
            <a:off x="7382688" y="1827109"/>
            <a:ext cx="1468969" cy="1765100"/>
          </a:xfrm>
          <a:prstGeom prst="rect">
            <a:avLst/>
          </a:prstGeom>
        </p:spPr>
      </p:pic>
      <p:pic>
        <p:nvPicPr>
          <p:cNvPr id="26" name="Picture 25"/>
          <p:cNvPicPr>
            <a:picLocks noChangeAspect="1"/>
          </p:cNvPicPr>
          <p:nvPr/>
        </p:nvPicPr>
        <p:blipFill rotWithShape="1">
          <a:blip r:embed="rId12"/>
          <a:srcRect l="7339" t="22983" r="3154" b="8403"/>
          <a:stretch/>
        </p:blipFill>
        <p:spPr>
          <a:xfrm>
            <a:off x="223105" y="1082060"/>
            <a:ext cx="2651493" cy="1238035"/>
          </a:xfrm>
          <a:prstGeom prst="rect">
            <a:avLst/>
          </a:prstGeom>
        </p:spPr>
      </p:pic>
      <p:pic>
        <p:nvPicPr>
          <p:cNvPr id="28" name="Picture 27"/>
          <p:cNvPicPr>
            <a:picLocks noChangeAspect="1"/>
          </p:cNvPicPr>
          <p:nvPr/>
        </p:nvPicPr>
        <p:blipFill rotWithShape="1">
          <a:blip r:embed="rId13"/>
          <a:srcRect l="6764" t="6413" b="25360"/>
          <a:stretch/>
        </p:blipFill>
        <p:spPr>
          <a:xfrm>
            <a:off x="7628538" y="3890966"/>
            <a:ext cx="1443297" cy="1653777"/>
          </a:xfrm>
          <a:prstGeom prst="rect">
            <a:avLst/>
          </a:prstGeom>
        </p:spPr>
      </p:pic>
      <p:sp>
        <p:nvSpPr>
          <p:cNvPr id="13" name="TextBox 12">
            <a:extLst>
              <a:ext uri="{FF2B5EF4-FFF2-40B4-BE49-F238E27FC236}">
                <a16:creationId xmlns:a16="http://schemas.microsoft.com/office/drawing/2014/main" id="{BAFA75C9-8602-4CB7-BB26-38B21671BA05}"/>
              </a:ext>
            </a:extLst>
          </p:cNvPr>
          <p:cNvSpPr txBox="1"/>
          <p:nvPr/>
        </p:nvSpPr>
        <p:spPr>
          <a:xfrm>
            <a:off x="235258" y="269432"/>
            <a:ext cx="8371643" cy="523220"/>
          </a:xfrm>
          <a:prstGeom prst="rect">
            <a:avLst/>
          </a:prstGeom>
          <a:solidFill>
            <a:schemeClr val="bg1">
              <a:lumMod val="95000"/>
            </a:schemeClr>
          </a:solidFill>
        </p:spPr>
        <p:txBody>
          <a:bodyPr wrap="square" rtlCol="0">
            <a:spAutoFit/>
          </a:bodyPr>
          <a:lstStyle/>
          <a:p>
            <a:pPr algn="ctr"/>
            <a:r>
              <a:rPr lang="en-IN" sz="2800" b="1" dirty="0">
                <a:solidFill>
                  <a:srgbClr val="C00000"/>
                </a:solidFill>
              </a:rPr>
              <a:t>Why Materials are IMPORTANT</a:t>
            </a:r>
          </a:p>
        </p:txBody>
      </p:sp>
      <p:sp>
        <p:nvSpPr>
          <p:cNvPr id="3" name="Slide Number Placeholder 2"/>
          <p:cNvSpPr>
            <a:spLocks noGrp="1"/>
          </p:cNvSpPr>
          <p:nvPr>
            <p:ph type="sldNum" sz="quarter" idx="12"/>
          </p:nvPr>
        </p:nvSpPr>
        <p:spPr/>
        <p:txBody>
          <a:bodyPr/>
          <a:lstStyle/>
          <a:p>
            <a:fld id="{B1DE34B8-476C-483E-AB7F-575BE55C844C}" type="slidenum">
              <a:rPr lang="en-CA" smtClean="0"/>
              <a:t>3</a:t>
            </a:fld>
            <a:endParaRPr lang="en-CA"/>
          </a:p>
        </p:txBody>
      </p:sp>
    </p:spTree>
    <p:extLst>
      <p:ext uri="{BB962C8B-B14F-4D97-AF65-F5344CB8AC3E}">
        <p14:creationId xmlns:p14="http://schemas.microsoft.com/office/powerpoint/2010/main" val="1905058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CFB215-24C7-4583-B06A-36F767CEA472}"/>
                  </a:ext>
                </a:extLst>
              </p:cNvPr>
              <p:cNvSpPr>
                <a:spLocks noGrp="1"/>
              </p:cNvSpPr>
              <p:nvPr>
                <p:ph idx="1"/>
              </p:nvPr>
            </p:nvSpPr>
            <p:spPr>
              <a:xfrm>
                <a:off x="202018" y="889959"/>
                <a:ext cx="8941982" cy="4351338"/>
              </a:xfrm>
            </p:spPr>
            <p:txBody>
              <a:bodyPr>
                <a:noAutofit/>
              </a:bodyPr>
              <a:lstStyle/>
              <a:p>
                <a:r>
                  <a:rPr lang="en-IN" sz="3200" dirty="0"/>
                  <a:t>True Stress, </a:t>
                </a:r>
                <a14:m>
                  <m:oMath xmlns:m="http://schemas.openxmlformats.org/officeDocument/2006/math">
                    <m:r>
                      <a:rPr lang="en-IN" sz="3200" b="1" i="1" smtClean="0">
                        <a:solidFill>
                          <a:srgbClr val="3333CC"/>
                        </a:solidFill>
                        <a:latin typeface="Cambria Math" panose="02040503050406030204" pitchFamily="18" charset="0"/>
                      </a:rPr>
                      <m:t>𝝈</m:t>
                    </m:r>
                    <m:r>
                      <a:rPr lang="en-IN" sz="3200" b="1" i="1" smtClean="0">
                        <a:solidFill>
                          <a:srgbClr val="3333CC"/>
                        </a:solidFill>
                        <a:latin typeface="Cambria Math" panose="02040503050406030204" pitchFamily="18" charset="0"/>
                      </a:rPr>
                      <m:t>=</m:t>
                    </m:r>
                    <m:f>
                      <m:fPr>
                        <m:ctrlPr>
                          <a:rPr lang="en-IN" sz="3200" b="1" i="1">
                            <a:solidFill>
                              <a:srgbClr val="3333CC"/>
                            </a:solidFill>
                            <a:latin typeface="Cambria Math" panose="02040503050406030204" pitchFamily="18" charset="0"/>
                          </a:rPr>
                        </m:ctrlPr>
                      </m:fPr>
                      <m:num>
                        <m:r>
                          <a:rPr lang="en-IN" sz="3200" b="1" i="1">
                            <a:solidFill>
                              <a:srgbClr val="3333CC"/>
                            </a:solidFill>
                            <a:latin typeface="Cambria Math" panose="02040503050406030204" pitchFamily="18" charset="0"/>
                          </a:rPr>
                          <m:t>𝑷</m:t>
                        </m:r>
                      </m:num>
                      <m:den>
                        <m:sSub>
                          <m:sSubPr>
                            <m:ctrlPr>
                              <a:rPr lang="en-IN" sz="3200" b="1" i="1">
                                <a:solidFill>
                                  <a:srgbClr val="3333CC"/>
                                </a:solidFill>
                                <a:latin typeface="Cambria Math" panose="02040503050406030204" pitchFamily="18" charset="0"/>
                              </a:rPr>
                            </m:ctrlPr>
                          </m:sSubPr>
                          <m:e>
                            <m:r>
                              <a:rPr lang="en-IN" sz="3200" b="1" i="1">
                                <a:solidFill>
                                  <a:srgbClr val="3333CC"/>
                                </a:solidFill>
                                <a:latin typeface="Cambria Math" panose="02040503050406030204" pitchFamily="18" charset="0"/>
                              </a:rPr>
                              <m:t>𝑨</m:t>
                            </m:r>
                          </m:e>
                          <m:sub>
                            <m:r>
                              <a:rPr lang="en-IN" sz="3200" b="1" i="1">
                                <a:solidFill>
                                  <a:srgbClr val="3333CC"/>
                                </a:solidFill>
                                <a:latin typeface="Cambria Math" panose="02040503050406030204" pitchFamily="18" charset="0"/>
                              </a:rPr>
                              <m:t>𝒊</m:t>
                            </m:r>
                          </m:sub>
                        </m:sSub>
                      </m:den>
                    </m:f>
                  </m:oMath>
                </a14:m>
                <a:r>
                  <a:rPr lang="en-IN" sz="3200" dirty="0"/>
                  <a:t>; 	</a:t>
                </a:r>
              </a:p>
              <a:p>
                <a:r>
                  <a:rPr lang="en-IN" sz="3200" dirty="0"/>
                  <a:t>True Strain (</a:t>
                </a:r>
                <a14:m>
                  <m:oMath xmlns:m="http://schemas.openxmlformats.org/officeDocument/2006/math">
                    <m:r>
                      <a:rPr lang="en-IN" sz="3200" i="1">
                        <a:latin typeface="Cambria Math" panose="02040503050406030204" pitchFamily="18" charset="0"/>
                      </a:rPr>
                      <m:t>𝜀</m:t>
                    </m:r>
                    <m:r>
                      <a:rPr lang="en-IN" sz="3200" i="1">
                        <a:latin typeface="Cambria Math" panose="02040503050406030204" pitchFamily="18" charset="0"/>
                      </a:rPr>
                      <m:t>)</m:t>
                    </m:r>
                  </m:oMath>
                </a14:m>
                <a:r>
                  <a:rPr lang="en-IN" sz="3200" dirty="0"/>
                  <a:t>, is the change in gauge length at any instant of time, i.e., </a:t>
                </a:r>
                <a14:m>
                  <m:oMath xmlns:m="http://schemas.openxmlformats.org/officeDocument/2006/math">
                    <m:r>
                      <a:rPr lang="en-IN" sz="3200" i="1">
                        <a:latin typeface="Cambria Math" panose="02040503050406030204" pitchFamily="18" charset="0"/>
                      </a:rPr>
                      <m:t>𝑑</m:t>
                    </m:r>
                    <m:r>
                      <a:rPr lang="en-IN" sz="3200" i="1">
                        <a:latin typeface="Cambria Math" panose="02040503050406030204" pitchFamily="18" charset="0"/>
                      </a:rPr>
                      <m:t>𝜀</m:t>
                    </m:r>
                    <m:r>
                      <a:rPr lang="en-IN" sz="3200" i="1">
                        <a:latin typeface="Cambria Math" panose="02040503050406030204" pitchFamily="18" charset="0"/>
                      </a:rPr>
                      <m:t>=</m:t>
                    </m:r>
                    <m:f>
                      <m:fPr>
                        <m:ctrlPr>
                          <a:rPr lang="en-IN" sz="3200" i="1">
                            <a:latin typeface="Cambria Math" panose="02040503050406030204" pitchFamily="18" charset="0"/>
                          </a:rPr>
                        </m:ctrlPr>
                      </m:fPr>
                      <m:num>
                        <m:r>
                          <a:rPr lang="en-IN" sz="3200" i="1">
                            <a:latin typeface="Cambria Math" panose="02040503050406030204" pitchFamily="18" charset="0"/>
                          </a:rPr>
                          <m:t>𝑑𝑙</m:t>
                        </m:r>
                      </m:num>
                      <m:den>
                        <m:sSub>
                          <m:sSubPr>
                            <m:ctrlPr>
                              <a:rPr lang="en-IN" sz="3200" i="1">
                                <a:latin typeface="Cambria Math" panose="02040503050406030204" pitchFamily="18" charset="0"/>
                              </a:rPr>
                            </m:ctrlPr>
                          </m:sSubPr>
                          <m:e>
                            <m:r>
                              <a:rPr lang="en-IN" sz="3200" i="1">
                                <a:latin typeface="Cambria Math" panose="02040503050406030204" pitchFamily="18" charset="0"/>
                              </a:rPr>
                              <m:t>𝑙</m:t>
                            </m:r>
                          </m:e>
                          <m:sub>
                            <m:r>
                              <a:rPr lang="en-IN" sz="3200" i="1">
                                <a:latin typeface="Cambria Math" panose="02040503050406030204" pitchFamily="18" charset="0"/>
                              </a:rPr>
                              <m:t>𝑖</m:t>
                            </m:r>
                          </m:sub>
                        </m:sSub>
                      </m:den>
                    </m:f>
                  </m:oMath>
                </a14:m>
                <a:r>
                  <a:rPr lang="en-IN" sz="3200" dirty="0"/>
                  <a:t>. </a:t>
                </a:r>
              </a:p>
              <a:p>
                <a:pPr marL="0" indent="0">
                  <a:buNone/>
                </a:pPr>
                <a:r>
                  <a:rPr lang="en-IN" sz="3200" dirty="0"/>
                  <a:t>By integration we find, true strain, </a:t>
                </a:r>
              </a:p>
              <a:p>
                <a:pPr marL="0" indent="0">
                  <a:buNone/>
                </a:pPr>
                <a14:m>
                  <m:oMath xmlns:m="http://schemas.openxmlformats.org/officeDocument/2006/math">
                    <m:r>
                      <a:rPr lang="en-IN" sz="3200" b="1" i="1" smtClean="0">
                        <a:solidFill>
                          <a:srgbClr val="3333CC"/>
                        </a:solidFill>
                        <a:latin typeface="Cambria Math" panose="02040503050406030204" pitchFamily="18" charset="0"/>
                      </a:rPr>
                      <m:t>𝜺</m:t>
                    </m:r>
                    <m:r>
                      <a:rPr lang="en-IN" sz="3200" b="1" i="1" smtClean="0">
                        <a:solidFill>
                          <a:srgbClr val="3333CC"/>
                        </a:solidFill>
                        <a:latin typeface="Cambria Math" panose="02040503050406030204" pitchFamily="18" charset="0"/>
                      </a:rPr>
                      <m:t>=</m:t>
                    </m:r>
                    <m:func>
                      <m:funcPr>
                        <m:ctrlPr>
                          <a:rPr lang="en-IN" sz="3200" b="1" i="1">
                            <a:solidFill>
                              <a:srgbClr val="3333CC"/>
                            </a:solidFill>
                            <a:latin typeface="Cambria Math" panose="02040503050406030204" pitchFamily="18" charset="0"/>
                          </a:rPr>
                        </m:ctrlPr>
                      </m:funcPr>
                      <m:fName>
                        <m:r>
                          <a:rPr lang="en-IN" sz="3200" b="1" i="1">
                            <a:solidFill>
                              <a:srgbClr val="3333CC"/>
                            </a:solidFill>
                            <a:latin typeface="Cambria Math" panose="02040503050406030204" pitchFamily="18" charset="0"/>
                          </a:rPr>
                          <m:t>𝒍𝒏</m:t>
                        </m:r>
                      </m:fName>
                      <m:e>
                        <m:d>
                          <m:dPr>
                            <m:ctrlPr>
                              <a:rPr lang="en-IN" sz="3200" b="1" i="1">
                                <a:solidFill>
                                  <a:srgbClr val="3333CC"/>
                                </a:solidFill>
                                <a:latin typeface="Cambria Math" panose="02040503050406030204" pitchFamily="18" charset="0"/>
                              </a:rPr>
                            </m:ctrlPr>
                          </m:dPr>
                          <m:e>
                            <m:f>
                              <m:fPr>
                                <m:ctrlPr>
                                  <a:rPr lang="en-IN" sz="3200" b="1" i="1">
                                    <a:solidFill>
                                      <a:srgbClr val="3333CC"/>
                                    </a:solidFill>
                                    <a:latin typeface="Cambria Math" panose="02040503050406030204" pitchFamily="18" charset="0"/>
                                  </a:rPr>
                                </m:ctrlPr>
                              </m:fPr>
                              <m:num>
                                <m:r>
                                  <a:rPr lang="en-IN" sz="3200" b="1" i="1">
                                    <a:solidFill>
                                      <a:srgbClr val="3333CC"/>
                                    </a:solidFill>
                                    <a:latin typeface="Cambria Math" panose="02040503050406030204" pitchFamily="18" charset="0"/>
                                  </a:rPr>
                                  <m:t>𝒍</m:t>
                                </m:r>
                              </m:num>
                              <m:den>
                                <m:sSub>
                                  <m:sSubPr>
                                    <m:ctrlPr>
                                      <a:rPr lang="en-IN" sz="3200" b="1" i="1">
                                        <a:solidFill>
                                          <a:srgbClr val="3333CC"/>
                                        </a:solidFill>
                                        <a:latin typeface="Cambria Math" panose="02040503050406030204" pitchFamily="18" charset="0"/>
                                      </a:rPr>
                                    </m:ctrlPr>
                                  </m:sSubPr>
                                  <m:e>
                                    <m:r>
                                      <a:rPr lang="en-IN" sz="3200" b="1" i="1">
                                        <a:solidFill>
                                          <a:srgbClr val="3333CC"/>
                                        </a:solidFill>
                                        <a:latin typeface="Cambria Math" panose="02040503050406030204" pitchFamily="18" charset="0"/>
                                      </a:rPr>
                                      <m:t>𝒍</m:t>
                                    </m:r>
                                  </m:e>
                                  <m:sub>
                                    <m:r>
                                      <a:rPr lang="en-IN" sz="3200" b="1" i="1">
                                        <a:solidFill>
                                          <a:srgbClr val="3333CC"/>
                                        </a:solidFill>
                                        <a:latin typeface="Cambria Math" panose="02040503050406030204" pitchFamily="18" charset="0"/>
                                      </a:rPr>
                                      <m:t>𝟎</m:t>
                                    </m:r>
                                  </m:sub>
                                </m:sSub>
                              </m:den>
                            </m:f>
                          </m:e>
                        </m:d>
                      </m:e>
                    </m:func>
                  </m:oMath>
                </a14:m>
                <a:r>
                  <a:rPr lang="en-IN" sz="3200" b="1" dirty="0">
                    <a:solidFill>
                      <a:srgbClr val="3333CC"/>
                    </a:solidFill>
                  </a:rPr>
                  <a:t> </a:t>
                </a:r>
                <a:r>
                  <a:rPr lang="en-IN" sz="3200" dirty="0"/>
                  <a:t>.</a:t>
                </a:r>
              </a:p>
              <a:p>
                <a:pPr marL="0" indent="0">
                  <a:buNone/>
                </a:pPr>
                <a:r>
                  <a:rPr lang="en-IN" sz="3200" dirty="0"/>
                  <a:t>where, A</a:t>
                </a:r>
                <a:r>
                  <a:rPr lang="en-IN" sz="3200" baseline="-25000" dirty="0"/>
                  <a:t>i</a:t>
                </a:r>
                <a:r>
                  <a:rPr lang="en-IN" sz="3200" dirty="0"/>
                  <a:t> is the minimum cross-sectional area of the gauge at any instant, dl is the change in length over an instant of time when the instantaneous gauge length is l</a:t>
                </a:r>
                <a:r>
                  <a:rPr lang="en-IN" sz="3200" baseline="-25000" dirty="0"/>
                  <a:t>i</a:t>
                </a:r>
                <a:r>
                  <a:rPr lang="en-IN" sz="3200" dirty="0"/>
                  <a:t>.</a:t>
                </a:r>
              </a:p>
              <a:p>
                <a:endParaRPr lang="en-IN" sz="3200" dirty="0"/>
              </a:p>
            </p:txBody>
          </p:sp>
        </mc:Choice>
        <mc:Fallback xmlns="">
          <p:sp>
            <p:nvSpPr>
              <p:cNvPr id="3" name="Content Placeholder 2">
                <a:extLst>
                  <a:ext uri="{FF2B5EF4-FFF2-40B4-BE49-F238E27FC236}">
                    <a16:creationId xmlns:a16="http://schemas.microsoft.com/office/drawing/2014/main" id="{E7CFB215-24C7-4583-B06A-36F767CEA472}"/>
                  </a:ext>
                </a:extLst>
              </p:cNvPr>
              <p:cNvSpPr>
                <a:spLocks noGrp="1" noRot="1" noChangeAspect="1" noMove="1" noResize="1" noEditPoints="1" noAdjustHandles="1" noChangeArrowheads="1" noChangeShapeType="1" noTextEdit="1"/>
              </p:cNvSpPr>
              <p:nvPr>
                <p:ph idx="1"/>
              </p:nvPr>
            </p:nvSpPr>
            <p:spPr>
              <a:xfrm>
                <a:off x="202018" y="889959"/>
                <a:ext cx="8941982" cy="4351338"/>
              </a:xfrm>
              <a:blipFill>
                <a:blip r:embed="rId2"/>
                <a:stretch>
                  <a:fillRect l="-1704" t="-420" r="-1909" b="-28571"/>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6027D637-8D73-44CE-905D-FCCA4B4B8631}"/>
              </a:ext>
            </a:extLst>
          </p:cNvPr>
          <p:cNvSpPr>
            <a:spLocks noGrp="1"/>
          </p:cNvSpPr>
          <p:nvPr>
            <p:ph type="sldNum" sz="quarter" idx="12"/>
          </p:nvPr>
        </p:nvSpPr>
        <p:spPr/>
        <p:txBody>
          <a:bodyPr/>
          <a:lstStyle/>
          <a:p>
            <a:fld id="{B1DE34B8-476C-483E-AB7F-575BE55C844C}" type="slidenum">
              <a:rPr lang="en-CA" smtClean="0"/>
              <a:t>30</a:t>
            </a:fld>
            <a:endParaRPr lang="en-CA"/>
          </a:p>
        </p:txBody>
      </p:sp>
      <p:sp>
        <p:nvSpPr>
          <p:cNvPr id="8" name="TextBox 7">
            <a:extLst>
              <a:ext uri="{FF2B5EF4-FFF2-40B4-BE49-F238E27FC236}">
                <a16:creationId xmlns:a16="http://schemas.microsoft.com/office/drawing/2014/main" id="{1E23F17D-9261-40CC-B5A7-5E7E70626754}"/>
              </a:ext>
            </a:extLst>
          </p:cNvPr>
          <p:cNvSpPr txBox="1"/>
          <p:nvPr/>
        </p:nvSpPr>
        <p:spPr>
          <a:xfrm>
            <a:off x="316151" y="159216"/>
            <a:ext cx="8371643" cy="523220"/>
          </a:xfrm>
          <a:prstGeom prst="rect">
            <a:avLst/>
          </a:prstGeom>
          <a:solidFill>
            <a:schemeClr val="bg1">
              <a:lumMod val="95000"/>
            </a:schemeClr>
          </a:solidFill>
        </p:spPr>
        <p:txBody>
          <a:bodyPr wrap="square" rtlCol="0">
            <a:spAutoFit/>
          </a:bodyPr>
          <a:lstStyle/>
          <a:p>
            <a:pPr algn="ctr"/>
            <a:r>
              <a:rPr lang="en-US" sz="2800" b="1" dirty="0">
                <a:solidFill>
                  <a:srgbClr val="C00000"/>
                </a:solidFill>
              </a:rPr>
              <a:t>True Stress and True Strain</a:t>
            </a:r>
            <a:endParaRPr lang="en-IN" sz="2800" b="1" dirty="0">
              <a:solidFill>
                <a:srgbClr val="C00000"/>
              </a:solidFill>
            </a:endParaRPr>
          </a:p>
        </p:txBody>
      </p:sp>
    </p:spTree>
    <p:extLst>
      <p:ext uri="{BB962C8B-B14F-4D97-AF65-F5344CB8AC3E}">
        <p14:creationId xmlns:p14="http://schemas.microsoft.com/office/powerpoint/2010/main" val="1953961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FA75C9-8602-4CB7-BB26-38B21671BA05}"/>
              </a:ext>
            </a:extLst>
          </p:cNvPr>
          <p:cNvSpPr txBox="1"/>
          <p:nvPr/>
        </p:nvSpPr>
        <p:spPr>
          <a:xfrm>
            <a:off x="386178" y="307840"/>
            <a:ext cx="8371643" cy="523220"/>
          </a:xfrm>
          <a:prstGeom prst="rect">
            <a:avLst/>
          </a:prstGeom>
          <a:solidFill>
            <a:schemeClr val="bg1">
              <a:lumMod val="95000"/>
            </a:schemeClr>
          </a:solidFill>
        </p:spPr>
        <p:txBody>
          <a:bodyPr wrap="square" rtlCol="0">
            <a:spAutoFit/>
          </a:bodyPr>
          <a:lstStyle/>
          <a:p>
            <a:pPr algn="ctr"/>
            <a:r>
              <a:rPr lang="en-US" altLang="en-US" sz="2800" b="1">
                <a:solidFill>
                  <a:srgbClr val="C00000"/>
                </a:solidFill>
              </a:rPr>
              <a:t>Relation between stress and strain</a:t>
            </a:r>
            <a:endParaRPr lang="en-IN" sz="2800" b="1">
              <a:solidFill>
                <a:srgbClr val="C00000"/>
              </a:solidFill>
            </a:endParaRPr>
          </a:p>
        </p:txBody>
      </p:sp>
      <p:sp>
        <p:nvSpPr>
          <p:cNvPr id="5" name="Rectangle 3"/>
          <p:cNvSpPr txBox="1">
            <a:spLocks noChangeArrowheads="1"/>
          </p:cNvSpPr>
          <p:nvPr/>
        </p:nvSpPr>
        <p:spPr>
          <a:xfrm>
            <a:off x="304799" y="1371600"/>
            <a:ext cx="8534400" cy="45957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altLang="en-US" i="1" dirty="0">
                <a:latin typeface="Times New Roman" panose="02020603050405020304" pitchFamily="18" charset="0"/>
                <a:cs typeface="Times New Roman" panose="02020603050405020304" pitchFamily="18" charset="0"/>
              </a:rPr>
              <a:t>l</a:t>
            </a:r>
            <a:r>
              <a:rPr lang="en-US" altLang="en-US" i="1" baseline="-25000" dirty="0">
                <a:latin typeface="Times New Roman" panose="02020603050405020304" pitchFamily="18" charset="0"/>
                <a:cs typeface="Times New Roman" panose="02020603050405020304" pitchFamily="18" charset="0"/>
              </a:rPr>
              <a:t>0</a:t>
            </a:r>
            <a:r>
              <a:rPr lang="en-US" altLang="en-US" i="1" dirty="0">
                <a:latin typeface="Times New Roman" panose="02020603050405020304" pitchFamily="18" charset="0"/>
                <a:cs typeface="Times New Roman" panose="02020603050405020304" pitchFamily="18" charset="0"/>
                <a:sym typeface="Symbol" panose="05050102010706020507" pitchFamily="18" charset="2"/>
              </a:rPr>
              <a:t>×</a:t>
            </a:r>
            <a:r>
              <a:rPr lang="en-US" altLang="en-US" i="1" dirty="0">
                <a:latin typeface="Times New Roman" panose="02020603050405020304" pitchFamily="18" charset="0"/>
                <a:cs typeface="Times New Roman" panose="02020603050405020304" pitchFamily="18" charset="0"/>
              </a:rPr>
              <a:t>A</a:t>
            </a:r>
            <a:r>
              <a:rPr lang="en-US" altLang="en-US" i="1" baseline="-25000" dirty="0">
                <a:latin typeface="Times New Roman" panose="02020603050405020304" pitchFamily="18" charset="0"/>
                <a:cs typeface="Times New Roman" panose="02020603050405020304" pitchFamily="18" charset="0"/>
              </a:rPr>
              <a:t>0</a:t>
            </a:r>
            <a:r>
              <a:rPr lang="en-US" altLang="en-US" i="1" dirty="0">
                <a:latin typeface="Times New Roman" panose="02020603050405020304" pitchFamily="18" charset="0"/>
                <a:cs typeface="Times New Roman" panose="02020603050405020304" pitchFamily="18" charset="0"/>
              </a:rPr>
              <a:t> = </a:t>
            </a:r>
            <a:r>
              <a:rPr lang="en-US" altLang="en-US" i="1" dirty="0" err="1">
                <a:latin typeface="Times New Roman" panose="02020603050405020304" pitchFamily="18" charset="0"/>
                <a:cs typeface="Times New Roman" panose="02020603050405020304" pitchFamily="18" charset="0"/>
              </a:rPr>
              <a:t>l</a:t>
            </a:r>
            <a:r>
              <a:rPr lang="en-US" altLang="en-US" i="1" dirty="0" err="1">
                <a:latin typeface="Times New Roman" panose="02020603050405020304" pitchFamily="18" charset="0"/>
                <a:cs typeface="Times New Roman" panose="02020603050405020304" pitchFamily="18" charset="0"/>
                <a:sym typeface="Symbol" panose="05050102010706020507" pitchFamily="18" charset="2"/>
              </a:rPr>
              <a:t>×</a:t>
            </a:r>
            <a:r>
              <a:rPr lang="en-US" altLang="en-US" i="1" dirty="0" err="1">
                <a:latin typeface="Times New Roman" panose="02020603050405020304" pitchFamily="18" charset="0"/>
                <a:cs typeface="Times New Roman" panose="02020603050405020304" pitchFamily="18" charset="0"/>
              </a:rPr>
              <a:t>A</a:t>
            </a:r>
            <a:endParaRPr lang="en-US" altLang="en-US" i="1" baseline="-25000" dirty="0">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altLang="en-US" i="1"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sym typeface="Symbol" panose="05050102010706020507" pitchFamily="18" charset="2"/>
              </a:rPr>
              <a:t> </a:t>
            </a:r>
            <a:r>
              <a:rPr lang="en-US" altLang="en-US" i="1" dirty="0">
                <a:latin typeface="Times New Roman" panose="02020603050405020304" pitchFamily="18" charset="0"/>
                <a:cs typeface="Times New Roman" panose="02020603050405020304" pitchFamily="18" charset="0"/>
              </a:rPr>
              <a:t>A</a:t>
            </a:r>
            <a:r>
              <a:rPr lang="en-US" altLang="en-US" i="1" baseline="-25000" dirty="0">
                <a:latin typeface="Times New Roman" panose="02020603050405020304" pitchFamily="18" charset="0"/>
                <a:cs typeface="Times New Roman" panose="02020603050405020304" pitchFamily="18" charset="0"/>
              </a:rPr>
              <a:t>0</a:t>
            </a:r>
            <a:r>
              <a:rPr lang="en-US" altLang="en-US" i="1" dirty="0">
                <a:latin typeface="Times New Roman" panose="02020603050405020304" pitchFamily="18" charset="0"/>
                <a:cs typeface="Times New Roman" panose="02020603050405020304" pitchFamily="18" charset="0"/>
              </a:rPr>
              <a:t>/A = L/L</a:t>
            </a:r>
            <a:r>
              <a:rPr lang="en-US" altLang="en-US" i="1" baseline="-25000" dirty="0">
                <a:latin typeface="Times New Roman" panose="02020603050405020304" pitchFamily="18" charset="0"/>
                <a:cs typeface="Times New Roman" panose="02020603050405020304" pitchFamily="18" charset="0"/>
              </a:rPr>
              <a:t>0</a:t>
            </a:r>
          </a:p>
          <a:p>
            <a:pPr>
              <a:buFont typeface="Wingdings" panose="05000000000000000000" pitchFamily="2" charset="2"/>
              <a:buChar char=""/>
            </a:pPr>
            <a:endParaRPr lang="en-US" altLang="en-US" sz="700" dirty="0"/>
          </a:p>
          <a:p>
            <a:pPr>
              <a:buFont typeface="Wingdings" panose="05000000000000000000" pitchFamily="2" charset="2"/>
              <a:buChar char=""/>
            </a:pPr>
            <a:r>
              <a:rPr lang="en-US" altLang="en-US" dirty="0"/>
              <a:t>Engineering strain, </a:t>
            </a:r>
            <a:r>
              <a:rPr lang="en-US" altLang="en-US" i="1" dirty="0">
                <a:latin typeface="Times New Roman" panose="02020603050405020304" pitchFamily="18" charset="0"/>
                <a:cs typeface="Times New Roman" panose="02020603050405020304" pitchFamily="18" charset="0"/>
              </a:rPr>
              <a:t>e = (l-l</a:t>
            </a:r>
            <a:r>
              <a:rPr lang="en-US" altLang="en-US" i="1" baseline="-25000" dirty="0">
                <a:latin typeface="Times New Roman" panose="02020603050405020304" pitchFamily="18" charset="0"/>
                <a:cs typeface="Times New Roman" panose="02020603050405020304" pitchFamily="18" charset="0"/>
              </a:rPr>
              <a:t>0</a:t>
            </a:r>
            <a:r>
              <a:rPr lang="en-US" altLang="en-US" i="1" dirty="0">
                <a:latin typeface="Times New Roman" panose="02020603050405020304" pitchFamily="18" charset="0"/>
                <a:cs typeface="Times New Roman" panose="02020603050405020304" pitchFamily="18" charset="0"/>
              </a:rPr>
              <a:t>)/l</a:t>
            </a:r>
            <a:r>
              <a:rPr lang="en-US" altLang="en-US" i="1" baseline="-25000" dirty="0">
                <a:latin typeface="Times New Roman" panose="02020603050405020304" pitchFamily="18" charset="0"/>
                <a:cs typeface="Times New Roman" panose="02020603050405020304" pitchFamily="18" charset="0"/>
              </a:rPr>
              <a:t>0</a:t>
            </a:r>
            <a:r>
              <a:rPr lang="en-US" altLang="en-US" i="1" dirty="0">
                <a:latin typeface="Times New Roman" panose="02020603050405020304" pitchFamily="18" charset="0"/>
                <a:cs typeface="Times New Roman" panose="02020603050405020304" pitchFamily="18" charset="0"/>
              </a:rPr>
              <a:t> = l/l</a:t>
            </a:r>
            <a:r>
              <a:rPr lang="en-US" altLang="en-US" i="1" baseline="-25000" dirty="0">
                <a:latin typeface="Times New Roman" panose="02020603050405020304" pitchFamily="18" charset="0"/>
                <a:cs typeface="Times New Roman" panose="02020603050405020304" pitchFamily="18" charset="0"/>
              </a:rPr>
              <a:t>0</a:t>
            </a:r>
            <a:r>
              <a:rPr lang="en-US" altLang="en-US" i="1" dirty="0">
                <a:latin typeface="Times New Roman" panose="02020603050405020304" pitchFamily="18" charset="0"/>
                <a:cs typeface="Times New Roman" panose="02020603050405020304" pitchFamily="18" charset="0"/>
              </a:rPr>
              <a:t> – 1</a:t>
            </a:r>
          </a:p>
          <a:p>
            <a:pPr>
              <a:buFont typeface="Wingdings" panose="05000000000000000000" pitchFamily="2" charset="2"/>
              <a:buNone/>
            </a:pPr>
            <a:r>
              <a:rPr lang="en-US" altLang="en-US" i="1"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sym typeface="Symbol" panose="05050102010706020507" pitchFamily="18" charset="2"/>
              </a:rPr>
              <a:t> </a:t>
            </a:r>
            <a:r>
              <a:rPr lang="en-US" altLang="en-US" i="1" dirty="0">
                <a:latin typeface="Times New Roman" panose="02020603050405020304" pitchFamily="18" charset="0"/>
                <a:cs typeface="Times New Roman" panose="02020603050405020304" pitchFamily="18" charset="0"/>
              </a:rPr>
              <a:t>l/l</a:t>
            </a:r>
            <a:r>
              <a:rPr lang="en-US" altLang="en-US" i="1" baseline="-25000" dirty="0">
                <a:latin typeface="Times New Roman" panose="02020603050405020304" pitchFamily="18" charset="0"/>
                <a:cs typeface="Times New Roman" panose="02020603050405020304" pitchFamily="18" charset="0"/>
              </a:rPr>
              <a:t>0</a:t>
            </a:r>
            <a:r>
              <a:rPr lang="en-US" altLang="en-US" i="1" dirty="0">
                <a:latin typeface="Times New Roman" panose="02020603050405020304" pitchFamily="18" charset="0"/>
                <a:cs typeface="Times New Roman" panose="02020603050405020304" pitchFamily="18" charset="0"/>
              </a:rPr>
              <a:t> = </a:t>
            </a:r>
            <a:r>
              <a:rPr lang="en-US" altLang="en-US" dirty="0">
                <a:latin typeface="Times New Roman" panose="02020603050405020304" pitchFamily="18" charset="0"/>
                <a:cs typeface="Times New Roman" panose="02020603050405020304" pitchFamily="18" charset="0"/>
              </a:rPr>
              <a:t>1</a:t>
            </a:r>
            <a:r>
              <a:rPr lang="en-US" altLang="en-US" i="1" dirty="0">
                <a:latin typeface="Times New Roman" panose="02020603050405020304" pitchFamily="18" charset="0"/>
                <a:cs typeface="Times New Roman" panose="02020603050405020304" pitchFamily="18" charset="0"/>
              </a:rPr>
              <a:t>+ e</a:t>
            </a:r>
          </a:p>
          <a:p>
            <a:pPr>
              <a:buFont typeface="Wingdings" panose="05000000000000000000" pitchFamily="2" charset="2"/>
              <a:buNone/>
            </a:pPr>
            <a:r>
              <a:rPr lang="en-US" altLang="en-US" i="1"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sym typeface="Symbol" panose="05050102010706020507" pitchFamily="18" charset="2"/>
              </a:rPr>
              <a:t> A</a:t>
            </a:r>
            <a:r>
              <a:rPr lang="en-US" altLang="en-US" i="1" baseline="-25000" dirty="0">
                <a:latin typeface="Times New Roman" panose="02020603050405020304" pitchFamily="18" charset="0"/>
                <a:cs typeface="Times New Roman" panose="02020603050405020304" pitchFamily="18" charset="0"/>
                <a:sym typeface="Symbol" panose="05050102010706020507" pitchFamily="18" charset="2"/>
              </a:rPr>
              <a:t>0</a:t>
            </a:r>
            <a:r>
              <a:rPr lang="en-US" altLang="en-US" i="1" dirty="0">
                <a:latin typeface="Times New Roman" panose="02020603050405020304" pitchFamily="18" charset="0"/>
                <a:cs typeface="Times New Roman" panose="02020603050405020304" pitchFamily="18" charset="0"/>
                <a:sym typeface="Symbol" panose="05050102010706020507" pitchFamily="18" charset="2"/>
              </a:rPr>
              <a:t>/A = </a:t>
            </a:r>
            <a:r>
              <a:rPr lang="en-US" altLang="en-US" dirty="0">
                <a:latin typeface="Times New Roman" panose="02020603050405020304" pitchFamily="18" charset="0"/>
                <a:cs typeface="Times New Roman" panose="02020603050405020304" pitchFamily="18" charset="0"/>
                <a:sym typeface="Symbol" panose="05050102010706020507" pitchFamily="18" charset="2"/>
              </a:rPr>
              <a:t>1</a:t>
            </a:r>
            <a:r>
              <a:rPr lang="en-US" altLang="en-US" i="1" dirty="0">
                <a:latin typeface="Times New Roman" panose="02020603050405020304" pitchFamily="18" charset="0"/>
                <a:cs typeface="Times New Roman" panose="02020603050405020304" pitchFamily="18" charset="0"/>
                <a:sym typeface="Symbol" panose="05050102010706020507" pitchFamily="18" charset="2"/>
              </a:rPr>
              <a:t>+ e</a:t>
            </a:r>
          </a:p>
          <a:p>
            <a:pPr>
              <a:buFont typeface="Wingdings" panose="05000000000000000000" pitchFamily="2" charset="2"/>
              <a:buChar char=""/>
            </a:pPr>
            <a:endParaRPr lang="en-US" altLang="en-US" sz="800" dirty="0">
              <a:sym typeface="Symbol" panose="05050102010706020507" pitchFamily="18" charset="2"/>
            </a:endParaRPr>
          </a:p>
          <a:p>
            <a:pPr>
              <a:buFont typeface="Wingdings" panose="05000000000000000000" pitchFamily="2" charset="2"/>
              <a:buChar char=""/>
            </a:pPr>
            <a:r>
              <a:rPr lang="en-US" altLang="en-US" dirty="0"/>
              <a:t>True Stress (</a:t>
            </a:r>
            <a:r>
              <a:rPr lang="en-US" altLang="en-US" i="1" dirty="0">
                <a:sym typeface="Symbol" panose="05050102010706020507" pitchFamily="18" charset="2"/>
              </a:rPr>
              <a:t></a:t>
            </a:r>
            <a:r>
              <a:rPr lang="en-US" altLang="en-US" dirty="0">
                <a:sym typeface="Symbol" panose="05050102010706020507" pitchFamily="18" charset="2"/>
              </a:rPr>
              <a:t>) = </a:t>
            </a:r>
            <a:r>
              <a:rPr lang="en-US" altLang="en-US" i="1" dirty="0">
                <a:latin typeface="Times New Roman" panose="02020603050405020304" pitchFamily="18" charset="0"/>
                <a:cs typeface="Times New Roman" panose="02020603050405020304" pitchFamily="18" charset="0"/>
              </a:rPr>
              <a:t>P/A = (P/A</a:t>
            </a:r>
            <a:r>
              <a:rPr lang="en-US" altLang="en-US" i="1" baseline="-25000" dirty="0">
                <a:latin typeface="Times New Roman" panose="02020603050405020304" pitchFamily="18" charset="0"/>
                <a:cs typeface="Times New Roman" panose="02020603050405020304" pitchFamily="18" charset="0"/>
              </a:rPr>
              <a:t>0</a:t>
            </a:r>
            <a:r>
              <a:rPr lang="en-US" altLang="en-US" i="1" dirty="0">
                <a:latin typeface="Times New Roman" panose="02020603050405020304" pitchFamily="18" charset="0"/>
                <a:cs typeface="Times New Roman" panose="02020603050405020304" pitchFamily="18" charset="0"/>
              </a:rPr>
              <a:t>).(A</a:t>
            </a:r>
            <a:r>
              <a:rPr lang="en-US" altLang="en-US" i="1" baseline="-25000" dirty="0">
                <a:latin typeface="Times New Roman" panose="02020603050405020304" pitchFamily="18" charset="0"/>
                <a:cs typeface="Times New Roman" panose="02020603050405020304" pitchFamily="18" charset="0"/>
              </a:rPr>
              <a:t>0</a:t>
            </a:r>
            <a:r>
              <a:rPr lang="en-US" altLang="en-US" i="1" dirty="0">
                <a:latin typeface="Times New Roman" panose="02020603050405020304" pitchFamily="18" charset="0"/>
                <a:cs typeface="Times New Roman" panose="02020603050405020304" pitchFamily="18" charset="0"/>
              </a:rPr>
              <a:t>/A) = S(</a:t>
            </a:r>
            <a:r>
              <a:rPr lang="en-US" altLang="en-US" dirty="0">
                <a:latin typeface="Times New Roman" panose="02020603050405020304" pitchFamily="18" charset="0"/>
                <a:cs typeface="Times New Roman" panose="02020603050405020304" pitchFamily="18" charset="0"/>
              </a:rPr>
              <a:t>1</a:t>
            </a:r>
            <a:r>
              <a:rPr lang="en-US" altLang="en-US" i="1" dirty="0">
                <a:latin typeface="Times New Roman" panose="02020603050405020304" pitchFamily="18" charset="0"/>
                <a:cs typeface="Times New Roman" panose="02020603050405020304" pitchFamily="18" charset="0"/>
              </a:rPr>
              <a:t>+e)</a:t>
            </a:r>
          </a:p>
          <a:p>
            <a:pPr>
              <a:buFont typeface="Wingdings" panose="05000000000000000000" pitchFamily="2" charset="2"/>
              <a:buChar char=""/>
            </a:pPr>
            <a:endParaRPr lang="en-US" altLang="en-US" sz="1050" i="1" dirty="0">
              <a:sym typeface="Symbol" panose="05050102010706020507" pitchFamily="18" charset="2"/>
            </a:endParaRPr>
          </a:p>
          <a:p>
            <a:pPr>
              <a:buFont typeface="Wingdings" panose="05000000000000000000" pitchFamily="2" charset="2"/>
              <a:buChar char=""/>
            </a:pPr>
            <a:r>
              <a:rPr lang="en-US" altLang="en-US" sz="3200" b="1" i="1" dirty="0">
                <a:solidFill>
                  <a:srgbClr val="3333CC"/>
                </a:solidFill>
                <a:sym typeface="Symbol" panose="05050102010706020507" pitchFamily="18" charset="2"/>
              </a:rPr>
              <a:t> </a:t>
            </a:r>
            <a:r>
              <a:rPr lang="en-US" altLang="en-US" sz="3200" b="1" i="1" dirty="0">
                <a:solidFill>
                  <a:srgbClr val="3333CC"/>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3200" b="1" i="1" dirty="0">
                <a:solidFill>
                  <a:srgbClr val="3333CC"/>
                </a:solidFill>
                <a:latin typeface="Times New Roman" panose="02020603050405020304" pitchFamily="18" charset="0"/>
                <a:cs typeface="Times New Roman" panose="02020603050405020304" pitchFamily="18" charset="0"/>
              </a:rPr>
              <a:t> S(</a:t>
            </a:r>
            <a:r>
              <a:rPr lang="en-US" altLang="en-US" sz="3200" b="1" dirty="0">
                <a:solidFill>
                  <a:srgbClr val="3333CC"/>
                </a:solidFill>
                <a:latin typeface="Times New Roman" panose="02020603050405020304" pitchFamily="18" charset="0"/>
                <a:cs typeface="Times New Roman" panose="02020603050405020304" pitchFamily="18" charset="0"/>
              </a:rPr>
              <a:t>1</a:t>
            </a:r>
            <a:r>
              <a:rPr lang="en-US" altLang="en-US" sz="3200" b="1" i="1" dirty="0">
                <a:solidFill>
                  <a:srgbClr val="3333CC"/>
                </a:solidFill>
                <a:latin typeface="Times New Roman" panose="02020603050405020304" pitchFamily="18" charset="0"/>
                <a:cs typeface="Times New Roman" panose="02020603050405020304" pitchFamily="18" charset="0"/>
              </a:rPr>
              <a:t>+e)</a:t>
            </a:r>
            <a:r>
              <a:rPr lang="en-US" altLang="en-US" sz="3200" b="1" i="1" dirty="0">
                <a:latin typeface="Times New Roman" panose="02020603050405020304" pitchFamily="18" charset="0"/>
                <a:cs typeface="Times New Roman" panose="02020603050405020304" pitchFamily="18" charset="0"/>
              </a:rPr>
              <a:t>,</a:t>
            </a:r>
            <a:r>
              <a:rPr lang="en-US" altLang="en-US" sz="3200" b="1" i="1" dirty="0">
                <a:solidFill>
                  <a:srgbClr val="FF0000"/>
                </a:solidFill>
                <a:latin typeface="Times New Roman" panose="02020603050405020304" pitchFamily="18" charset="0"/>
                <a:cs typeface="Times New Roman" panose="02020603050405020304" pitchFamily="18" charset="0"/>
              </a:rPr>
              <a:t> </a:t>
            </a:r>
            <a:r>
              <a:rPr lang="en-US" altLang="en-US" b="1" dirty="0"/>
              <a:t>is valid up to necking </a:t>
            </a:r>
            <a:endParaRPr lang="en-US" altLang="en-US" dirty="0"/>
          </a:p>
        </p:txBody>
      </p:sp>
      <p:sp>
        <p:nvSpPr>
          <p:cNvPr id="2" name="Slide Number Placeholder 1"/>
          <p:cNvSpPr>
            <a:spLocks noGrp="1"/>
          </p:cNvSpPr>
          <p:nvPr>
            <p:ph type="sldNum" sz="quarter" idx="12"/>
          </p:nvPr>
        </p:nvSpPr>
        <p:spPr/>
        <p:txBody>
          <a:bodyPr/>
          <a:lstStyle/>
          <a:p>
            <a:fld id="{B1DE34B8-476C-483E-AB7F-575BE55C844C}" type="slidenum">
              <a:rPr lang="en-CA" smtClean="0"/>
              <a:t>31</a:t>
            </a:fld>
            <a:endParaRPr lang="en-CA"/>
          </a:p>
        </p:txBody>
      </p:sp>
      <p:pic>
        <p:nvPicPr>
          <p:cNvPr id="8" name="Picture 7"/>
          <p:cNvPicPr>
            <a:picLocks noChangeAspect="1"/>
          </p:cNvPicPr>
          <p:nvPr/>
        </p:nvPicPr>
        <p:blipFill>
          <a:blip r:embed="rId3"/>
          <a:stretch>
            <a:fillRect/>
          </a:stretch>
        </p:blipFill>
        <p:spPr>
          <a:xfrm>
            <a:off x="5754328" y="918399"/>
            <a:ext cx="3222977" cy="1493649"/>
          </a:xfrm>
          <a:prstGeom prst="rect">
            <a:avLst/>
          </a:prstGeom>
        </p:spPr>
      </p:pic>
      <p:sp>
        <p:nvSpPr>
          <p:cNvPr id="9" name="TextBox 8"/>
          <p:cNvSpPr txBox="1"/>
          <p:nvPr/>
        </p:nvSpPr>
        <p:spPr>
          <a:xfrm>
            <a:off x="6627162" y="890689"/>
            <a:ext cx="540328" cy="523220"/>
          </a:xfrm>
          <a:prstGeom prst="rect">
            <a:avLst/>
          </a:prstGeom>
          <a:solidFill>
            <a:srgbClr val="FFFF00"/>
          </a:solidFill>
        </p:spPr>
        <p:txBody>
          <a:bodyPr wrap="square" rtlCol="0">
            <a:spAutoFit/>
          </a:bodyPr>
          <a:lstStyle/>
          <a:p>
            <a:pPr algn="ctr"/>
            <a:r>
              <a:rPr lang="en-US" sz="2800" i="1" dirty="0">
                <a:latin typeface="Times New Roman" panose="02020603050405020304" pitchFamily="18" charset="0"/>
                <a:cs typeface="Times New Roman" panose="02020603050405020304" pitchFamily="18" charset="0"/>
              </a:rPr>
              <a:t>l</a:t>
            </a:r>
            <a:r>
              <a:rPr lang="en-US" sz="2800" i="1" baseline="-25000" dirty="0">
                <a:latin typeface="Times New Roman" panose="02020603050405020304" pitchFamily="18" charset="0"/>
                <a:cs typeface="Times New Roman" panose="02020603050405020304" pitchFamily="18" charset="0"/>
              </a:rPr>
              <a:t>0</a:t>
            </a:r>
            <a:endParaRPr lang="en-IN" sz="2800" i="1" baseline="-250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7235032" y="1741508"/>
            <a:ext cx="540328" cy="523220"/>
          </a:xfrm>
          <a:prstGeom prst="rect">
            <a:avLst/>
          </a:prstGeom>
          <a:solidFill>
            <a:srgbClr val="FFFF00"/>
          </a:solidFill>
        </p:spPr>
        <p:txBody>
          <a:bodyPr wrap="square" rtlCol="0">
            <a:spAutoFit/>
          </a:bodyPr>
          <a:lstStyle/>
          <a:p>
            <a:pPr algn="ctr"/>
            <a:r>
              <a:rPr lang="en-US" sz="2800" i="1" dirty="0">
                <a:latin typeface="Times New Roman" panose="02020603050405020304" pitchFamily="18" charset="0"/>
                <a:cs typeface="Times New Roman" panose="02020603050405020304" pitchFamily="18" charset="0"/>
              </a:rPr>
              <a:t>l</a:t>
            </a:r>
            <a:endParaRPr lang="en-IN" sz="2800" i="1" baseline="-250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8106285" y="951492"/>
            <a:ext cx="654770" cy="461665"/>
          </a:xfrm>
          <a:prstGeom prst="rect">
            <a:avLst/>
          </a:prstGeom>
          <a:solidFill>
            <a:srgbClr val="FFFF00"/>
          </a:solidFill>
        </p:spPr>
        <p:txBody>
          <a:bodyPr wrap="square" rtlCol="0">
            <a:spAutoFit/>
          </a:bodyPr>
          <a:lstStyle/>
          <a:p>
            <a:pPr algn="ctr"/>
            <a:r>
              <a:rPr lang="en-US" sz="2400" i="1" dirty="0">
                <a:latin typeface="Times New Roman" panose="02020603050405020304" pitchFamily="18" charset="0"/>
                <a:cs typeface="Times New Roman" panose="02020603050405020304" pitchFamily="18" charset="0"/>
                <a:sym typeface="Symbol" panose="05050102010706020507" pitchFamily="18" charset="2"/>
              </a:rPr>
              <a:t> </a:t>
            </a:r>
            <a:r>
              <a:rPr lang="en-US" sz="2400" i="1" dirty="0">
                <a:latin typeface="Times New Roman" panose="02020603050405020304" pitchFamily="18" charset="0"/>
                <a:cs typeface="Times New Roman" panose="02020603050405020304" pitchFamily="18" charset="0"/>
              </a:rPr>
              <a:t>l</a:t>
            </a:r>
            <a:endParaRPr lang="en-IN" sz="2400" i="1" baseline="-25000" dirty="0">
              <a:latin typeface="Times New Roman" panose="02020603050405020304" pitchFamily="18" charset="0"/>
              <a:cs typeface="Times New Roman" panose="02020603050405020304" pitchFamily="18" charset="0"/>
            </a:endParaRPr>
          </a:p>
        </p:txBody>
      </p:sp>
      <p:grpSp>
        <p:nvGrpSpPr>
          <p:cNvPr id="3" name="Group 2"/>
          <p:cNvGrpSpPr/>
          <p:nvPr/>
        </p:nvGrpSpPr>
        <p:grpSpPr>
          <a:xfrm>
            <a:off x="7908845" y="2264728"/>
            <a:ext cx="1213009" cy="3204912"/>
            <a:chOff x="7917745" y="2235043"/>
            <a:chExt cx="1213009" cy="3204912"/>
          </a:xfrm>
        </p:grpSpPr>
        <p:pic>
          <p:nvPicPr>
            <p:cNvPr id="13" name="Picture 12"/>
            <p:cNvPicPr>
              <a:picLocks noChangeAspect="1"/>
            </p:cNvPicPr>
            <p:nvPr/>
          </p:nvPicPr>
          <p:blipFill rotWithShape="1">
            <a:blip r:embed="rId4"/>
            <a:srcRect t="3490" r="5213" b="4292"/>
            <a:stretch/>
          </p:blipFill>
          <p:spPr>
            <a:xfrm>
              <a:off x="7917745" y="2360837"/>
              <a:ext cx="1031850" cy="2953324"/>
            </a:xfrm>
            <a:prstGeom prst="rect">
              <a:avLst/>
            </a:prstGeom>
          </p:spPr>
        </p:pic>
        <p:sp>
          <p:nvSpPr>
            <p:cNvPr id="14" name="TextBox 13"/>
            <p:cNvSpPr txBox="1"/>
            <p:nvPr/>
          </p:nvSpPr>
          <p:spPr>
            <a:xfrm>
              <a:off x="8106285" y="2235043"/>
              <a:ext cx="519162" cy="461665"/>
            </a:xfrm>
            <a:prstGeom prst="rect">
              <a:avLst/>
            </a:prstGeom>
            <a:solidFill>
              <a:schemeClr val="bg1"/>
            </a:solidFill>
          </p:spPr>
          <p:txBody>
            <a:bodyPr wrap="square" rtlCol="0">
              <a:spAutoFit/>
            </a:bodyPr>
            <a:lstStyle/>
            <a:p>
              <a:r>
                <a:rPr lang="en-US" sz="2400" i="1" dirty="0">
                  <a:latin typeface="Times New Roman" panose="02020603050405020304" pitchFamily="18" charset="0"/>
                  <a:cs typeface="Times New Roman" panose="02020603050405020304" pitchFamily="18" charset="0"/>
                </a:rPr>
                <a:t>P</a:t>
              </a:r>
              <a:endParaRPr lang="en-IN" sz="2400" i="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8092430" y="4978290"/>
              <a:ext cx="519162" cy="461665"/>
            </a:xfrm>
            <a:prstGeom prst="rect">
              <a:avLst/>
            </a:prstGeom>
            <a:solidFill>
              <a:schemeClr val="bg1"/>
            </a:solidFill>
          </p:spPr>
          <p:txBody>
            <a:bodyPr wrap="square" rtlCol="0">
              <a:spAutoFit/>
            </a:bodyPr>
            <a:lstStyle/>
            <a:p>
              <a:r>
                <a:rPr lang="en-US" sz="2400" i="1" dirty="0">
                  <a:latin typeface="Times New Roman" panose="02020603050405020304" pitchFamily="18" charset="0"/>
                  <a:cs typeface="Times New Roman" panose="02020603050405020304" pitchFamily="18" charset="0"/>
                </a:rPr>
                <a:t>P</a:t>
              </a:r>
              <a:endParaRPr lang="en-IN" sz="2400" i="1"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8611592" y="2983973"/>
              <a:ext cx="519162" cy="461665"/>
            </a:xfrm>
            <a:prstGeom prst="rect">
              <a:avLst/>
            </a:prstGeom>
            <a:solidFill>
              <a:schemeClr val="bg1"/>
            </a:solidFill>
          </p:spPr>
          <p:txBody>
            <a:bodyPr wrap="square" rtlCol="0">
              <a:spAutoFit/>
            </a:bodyPr>
            <a:lstStyle/>
            <a:p>
              <a:r>
                <a:rPr lang="en-US" sz="2400" i="1" dirty="0">
                  <a:latin typeface="Times New Roman" panose="02020603050405020304" pitchFamily="18" charset="0"/>
                  <a:cs typeface="Times New Roman" panose="02020603050405020304" pitchFamily="18" charset="0"/>
                </a:rPr>
                <a:t>A</a:t>
              </a:r>
              <a:r>
                <a:rPr lang="en-US" sz="2400" i="1" baseline="-25000" dirty="0">
                  <a:latin typeface="Times New Roman" panose="02020603050405020304" pitchFamily="18" charset="0"/>
                  <a:cs typeface="Times New Roman" panose="02020603050405020304" pitchFamily="18" charset="0"/>
                </a:rPr>
                <a:t>0</a:t>
              </a:r>
              <a:endParaRPr lang="en-IN" sz="2400" i="1" baseline="-25000" dirty="0">
                <a:latin typeface="Times New Roman" panose="02020603050405020304" pitchFamily="18" charset="0"/>
                <a:cs typeface="Times New Roman" panose="02020603050405020304" pitchFamily="18" charset="0"/>
              </a:endParaRPr>
            </a:p>
          </p:txBody>
        </p:sp>
      </p:grpSp>
      <p:sp>
        <p:nvSpPr>
          <p:cNvPr id="6" name="TextBox 5">
            <a:extLst>
              <a:ext uri="{FF2B5EF4-FFF2-40B4-BE49-F238E27FC236}">
                <a16:creationId xmlns:a16="http://schemas.microsoft.com/office/drawing/2014/main" id="{BC4944AE-1EBA-41AE-8918-22F274E3F8CA}"/>
              </a:ext>
            </a:extLst>
          </p:cNvPr>
          <p:cNvSpPr txBox="1"/>
          <p:nvPr/>
        </p:nvSpPr>
        <p:spPr>
          <a:xfrm>
            <a:off x="92813" y="960334"/>
            <a:ext cx="5838137" cy="400110"/>
          </a:xfrm>
          <a:prstGeom prst="rect">
            <a:avLst/>
          </a:prstGeom>
          <a:noFill/>
        </p:spPr>
        <p:txBody>
          <a:bodyPr wrap="none" rtlCol="0">
            <a:spAutoFit/>
          </a:bodyPr>
          <a:lstStyle/>
          <a:p>
            <a:r>
              <a:rPr lang="en-IN" sz="2000" dirty="0"/>
              <a:t>During plastic deformation, volume remains constant. </a:t>
            </a:r>
          </a:p>
        </p:txBody>
      </p:sp>
    </p:spTree>
    <p:extLst>
      <p:ext uri="{BB962C8B-B14F-4D97-AF65-F5344CB8AC3E}">
        <p14:creationId xmlns:p14="http://schemas.microsoft.com/office/powerpoint/2010/main" val="1704885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95F3C7-9067-445C-9E4A-B4F5F58DDCAC}"/>
              </a:ext>
            </a:extLst>
          </p:cNvPr>
          <p:cNvPicPr>
            <a:picLocks noChangeAspect="1"/>
          </p:cNvPicPr>
          <p:nvPr/>
        </p:nvPicPr>
        <p:blipFill>
          <a:blip r:embed="rId2"/>
          <a:stretch>
            <a:fillRect/>
          </a:stretch>
        </p:blipFill>
        <p:spPr>
          <a:xfrm>
            <a:off x="1953089" y="287896"/>
            <a:ext cx="5246702" cy="4250986"/>
          </a:xfrm>
          <a:prstGeom prst="rect">
            <a:avLst/>
          </a:prstGeom>
        </p:spPr>
      </p:pic>
      <p:sp>
        <p:nvSpPr>
          <p:cNvPr id="3" name="TextBox 2">
            <a:extLst>
              <a:ext uri="{FF2B5EF4-FFF2-40B4-BE49-F238E27FC236}">
                <a16:creationId xmlns:a16="http://schemas.microsoft.com/office/drawing/2014/main" id="{BC005A4A-4BDD-4D29-A46F-96201706345D}"/>
              </a:ext>
            </a:extLst>
          </p:cNvPr>
          <p:cNvSpPr txBox="1"/>
          <p:nvPr/>
        </p:nvSpPr>
        <p:spPr>
          <a:xfrm>
            <a:off x="79899" y="4737260"/>
            <a:ext cx="8984202" cy="1989455"/>
          </a:xfrm>
          <a:prstGeom prst="rect">
            <a:avLst/>
          </a:prstGeom>
          <a:noFill/>
        </p:spPr>
        <p:txBody>
          <a:bodyPr wrap="square">
            <a:spAutoFit/>
          </a:bodyPr>
          <a:lstStyle/>
          <a:p>
            <a:pPr algn="ctr">
              <a:lnSpc>
                <a:spcPct val="107000"/>
              </a:lnSpc>
              <a:spcAft>
                <a:spcPts val="800"/>
              </a:spcAft>
            </a:pPr>
            <a:r>
              <a:rPr lang="en-IN" sz="24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Comparison between engineering stress-strain and true stress-strain curves. </a:t>
            </a:r>
            <a:r>
              <a:rPr lang="en-IN"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(Elastic deformation is very small, and hence, ignored)</a:t>
            </a:r>
          </a:p>
          <a:p>
            <a:pPr algn="ctr">
              <a:lnSpc>
                <a:spcPct val="107000"/>
              </a:lnSpc>
              <a:spcAft>
                <a:spcPts val="800"/>
              </a:spcAft>
            </a:pPr>
            <a:r>
              <a:rPr lang="en-IN" sz="28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Why such a difference?</a:t>
            </a:r>
          </a:p>
          <a:p>
            <a:pPr algn="ctr">
              <a:lnSpc>
                <a:spcPct val="107000"/>
              </a:lnSpc>
              <a:spcAft>
                <a:spcPts val="800"/>
              </a:spcAft>
            </a:pPr>
            <a:r>
              <a:rPr lang="en-IN" sz="2800" b="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Follow the next slides</a:t>
            </a:r>
          </a:p>
        </p:txBody>
      </p:sp>
    </p:spTree>
    <p:extLst>
      <p:ext uri="{BB962C8B-B14F-4D97-AF65-F5344CB8AC3E}">
        <p14:creationId xmlns:p14="http://schemas.microsoft.com/office/powerpoint/2010/main" val="3377475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2495DF-31AF-413A-AFE9-038351A85B50}"/>
              </a:ext>
            </a:extLst>
          </p:cNvPr>
          <p:cNvSpPr>
            <a:spLocks noGrp="1"/>
          </p:cNvSpPr>
          <p:nvPr>
            <p:ph idx="1"/>
          </p:nvPr>
        </p:nvSpPr>
        <p:spPr>
          <a:xfrm>
            <a:off x="203348" y="305169"/>
            <a:ext cx="8674838" cy="6340180"/>
          </a:xfrm>
        </p:spPr>
        <p:txBody>
          <a:bodyPr>
            <a:normAutofit fontScale="92500" lnSpcReduction="10000"/>
          </a:bodyPr>
          <a:lstStyle/>
          <a:p>
            <a:r>
              <a:rPr lang="en-IN" sz="2400" b="1" dirty="0"/>
              <a:t>Question:</a:t>
            </a:r>
            <a:r>
              <a:rPr lang="en-IN" sz="2400" dirty="0"/>
              <a:t> Why true stress – true strain curve is different from the engineering stress -strain curve?</a:t>
            </a:r>
          </a:p>
          <a:p>
            <a:r>
              <a:rPr lang="en-IN" sz="2400" b="1" dirty="0"/>
              <a:t>Answer:</a:t>
            </a:r>
            <a:r>
              <a:rPr lang="en-IN" sz="2400" dirty="0"/>
              <a:t> A point on true stress - true strain curve lies above and at the left of engineering stress- engineering strain curve. The equations defining true stress, true strain, engineering stress, and engineering strain (as given above) can be referred to understand this aspect. For plastic deformation to happen, stress has to increase continuously to increase the plastic strain and that phenomenon is called ‘strain hardening’. Therefore, true stress inside the specimen increases continuously with the increase in strain at the deforming part of the specimen. However, after a certain amount of uniform deformation, necking happens and the further deformation occurs only within the necked region. The cross-sectional area of the necked region decreases rapidly. As a result, to maintain the increase in true stress, load requirement can decrease. It is to be noted that true stress is the ratio of load and instantaneous cross-section area, which decreases rapidly due to necking. Thus, beyond the point of maximum load (i.e., the UTS point), the engineering stress decreases as it is defined as load divided by a constant (initial cross-sectional area of the specimen). However, after the point of maximum load, a correction needs to be incorporated even in true stress – true strain curve as the specimen shape changes due to necking. </a:t>
            </a:r>
          </a:p>
        </p:txBody>
      </p:sp>
      <p:sp>
        <p:nvSpPr>
          <p:cNvPr id="4" name="Slide Number Placeholder 3">
            <a:extLst>
              <a:ext uri="{FF2B5EF4-FFF2-40B4-BE49-F238E27FC236}">
                <a16:creationId xmlns:a16="http://schemas.microsoft.com/office/drawing/2014/main" id="{B40C30F3-284F-40C2-9400-A243A8577C56}"/>
              </a:ext>
            </a:extLst>
          </p:cNvPr>
          <p:cNvSpPr>
            <a:spLocks noGrp="1"/>
          </p:cNvSpPr>
          <p:nvPr>
            <p:ph type="sldNum" sz="quarter" idx="12"/>
          </p:nvPr>
        </p:nvSpPr>
        <p:spPr/>
        <p:txBody>
          <a:bodyPr/>
          <a:lstStyle/>
          <a:p>
            <a:fld id="{B1DE34B8-476C-483E-AB7F-575BE55C844C}" type="slidenum">
              <a:rPr lang="en-CA" smtClean="0"/>
              <a:t>33</a:t>
            </a:fld>
            <a:endParaRPr lang="en-CA"/>
          </a:p>
        </p:txBody>
      </p:sp>
    </p:spTree>
    <p:extLst>
      <p:ext uri="{BB962C8B-B14F-4D97-AF65-F5344CB8AC3E}">
        <p14:creationId xmlns:p14="http://schemas.microsoft.com/office/powerpoint/2010/main" val="3192894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B528D3-4441-4D66-B643-2CC23B503962}"/>
              </a:ext>
            </a:extLst>
          </p:cNvPr>
          <p:cNvSpPr>
            <a:spLocks noGrp="1"/>
          </p:cNvSpPr>
          <p:nvPr>
            <p:ph idx="1"/>
          </p:nvPr>
        </p:nvSpPr>
        <p:spPr>
          <a:xfrm>
            <a:off x="122939" y="136524"/>
            <a:ext cx="8898122" cy="1077063"/>
          </a:xfrm>
        </p:spPr>
        <p:txBody>
          <a:bodyPr/>
          <a:lstStyle/>
          <a:p>
            <a:r>
              <a:rPr lang="en-IN" b="1" dirty="0"/>
              <a:t>Question:</a:t>
            </a:r>
            <a:r>
              <a:rPr lang="en-IN" dirty="0"/>
              <a:t> How a tensile test specimen of ductile material looks like during different stages of plastic deformation?</a:t>
            </a:r>
          </a:p>
        </p:txBody>
      </p:sp>
      <p:sp>
        <p:nvSpPr>
          <p:cNvPr id="4" name="Slide Number Placeholder 3">
            <a:extLst>
              <a:ext uri="{FF2B5EF4-FFF2-40B4-BE49-F238E27FC236}">
                <a16:creationId xmlns:a16="http://schemas.microsoft.com/office/drawing/2014/main" id="{AC109F08-F518-4957-9F55-E4C8E78DAAD7}"/>
              </a:ext>
            </a:extLst>
          </p:cNvPr>
          <p:cNvSpPr>
            <a:spLocks noGrp="1"/>
          </p:cNvSpPr>
          <p:nvPr>
            <p:ph type="sldNum" sz="quarter" idx="12"/>
          </p:nvPr>
        </p:nvSpPr>
        <p:spPr/>
        <p:txBody>
          <a:bodyPr/>
          <a:lstStyle/>
          <a:p>
            <a:fld id="{B1DE34B8-476C-483E-AB7F-575BE55C844C}" type="slidenum">
              <a:rPr lang="en-CA" smtClean="0"/>
              <a:t>34</a:t>
            </a:fld>
            <a:endParaRPr lang="en-CA"/>
          </a:p>
        </p:txBody>
      </p:sp>
      <p:pic>
        <p:nvPicPr>
          <p:cNvPr id="5" name="Picture 4">
            <a:extLst>
              <a:ext uri="{FF2B5EF4-FFF2-40B4-BE49-F238E27FC236}">
                <a16:creationId xmlns:a16="http://schemas.microsoft.com/office/drawing/2014/main" id="{78574FBB-4DFD-4494-AA77-6387FF305466}"/>
              </a:ext>
            </a:extLst>
          </p:cNvPr>
          <p:cNvPicPr/>
          <p:nvPr/>
        </p:nvPicPr>
        <p:blipFill>
          <a:blip r:embed="rId2"/>
          <a:stretch>
            <a:fillRect/>
          </a:stretch>
        </p:blipFill>
        <p:spPr>
          <a:xfrm>
            <a:off x="929522" y="908197"/>
            <a:ext cx="7284956" cy="5753544"/>
          </a:xfrm>
          <a:prstGeom prst="rect">
            <a:avLst/>
          </a:prstGeom>
        </p:spPr>
      </p:pic>
    </p:spTree>
    <p:extLst>
      <p:ext uri="{BB962C8B-B14F-4D97-AF65-F5344CB8AC3E}">
        <p14:creationId xmlns:p14="http://schemas.microsoft.com/office/powerpoint/2010/main" val="1593488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1DE34B8-476C-483E-AB7F-575BE55C844C}" type="slidenum">
              <a:rPr lang="en-CA" smtClean="0"/>
              <a:t>35</a:t>
            </a:fld>
            <a:endParaRPr lang="en-CA"/>
          </a:p>
        </p:txBody>
      </p:sp>
      <p:pic>
        <p:nvPicPr>
          <p:cNvPr id="8" name="Picture 5" descr="tmp1110_thum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711" y="949013"/>
            <a:ext cx="7931726" cy="246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503" y="3473377"/>
            <a:ext cx="7728349" cy="2228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a:extLst>
              <a:ext uri="{FF2B5EF4-FFF2-40B4-BE49-F238E27FC236}">
                <a16:creationId xmlns:a16="http://schemas.microsoft.com/office/drawing/2014/main" id="{C36BFDCE-D2A8-441C-871E-6356BB387003}"/>
              </a:ext>
            </a:extLst>
          </p:cNvPr>
          <p:cNvCxnSpPr/>
          <p:nvPr/>
        </p:nvCxnSpPr>
        <p:spPr>
          <a:xfrm flipH="1" flipV="1">
            <a:off x="2213354" y="2849213"/>
            <a:ext cx="203378" cy="1202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1C466C-02DA-453C-9143-547C8D40B2E9}"/>
              </a:ext>
            </a:extLst>
          </p:cNvPr>
          <p:cNvCxnSpPr>
            <a:cxnSpLocks/>
          </p:cNvCxnSpPr>
          <p:nvPr/>
        </p:nvCxnSpPr>
        <p:spPr>
          <a:xfrm flipH="1">
            <a:off x="2213354" y="2151091"/>
            <a:ext cx="271170" cy="248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371594" y="3648981"/>
            <a:ext cx="6486819" cy="2195008"/>
            <a:chOff x="1371594" y="3648981"/>
            <a:chExt cx="6486819" cy="2195008"/>
          </a:xfrm>
          <a:noFill/>
        </p:grpSpPr>
        <p:sp>
          <p:nvSpPr>
            <p:cNvPr id="13" name="TextBox 12">
              <a:extLst>
                <a:ext uri="{FF2B5EF4-FFF2-40B4-BE49-F238E27FC236}">
                  <a16:creationId xmlns:a16="http://schemas.microsoft.com/office/drawing/2014/main" id="{F86C836C-CBDC-44FE-9C09-E916A3ABC192}"/>
                </a:ext>
              </a:extLst>
            </p:cNvPr>
            <p:cNvSpPr txBox="1"/>
            <p:nvPr/>
          </p:nvSpPr>
          <p:spPr>
            <a:xfrm>
              <a:off x="2833254" y="5320769"/>
              <a:ext cx="2095500" cy="523220"/>
            </a:xfrm>
            <a:prstGeom prst="rect">
              <a:avLst/>
            </a:prstGeom>
            <a:grpFill/>
          </p:spPr>
          <p:txBody>
            <a:bodyPr wrap="square" rtlCol="0">
              <a:spAutoFit/>
            </a:bodyPr>
            <a:lstStyle/>
            <a:p>
              <a:pPr algn="ctr"/>
              <a:r>
                <a:rPr lang="en-IN" sz="2800" dirty="0">
                  <a:solidFill>
                    <a:srgbClr val="FF0000"/>
                  </a:solidFill>
                </a:rPr>
                <a:t>Zig-Zag path</a:t>
              </a:r>
            </a:p>
          </p:txBody>
        </p:sp>
        <p:sp>
          <p:nvSpPr>
            <p:cNvPr id="15" name="Freeform 14"/>
            <p:cNvSpPr/>
            <p:nvPr/>
          </p:nvSpPr>
          <p:spPr>
            <a:xfrm>
              <a:off x="1371594" y="3648981"/>
              <a:ext cx="6486819" cy="1423419"/>
            </a:xfrm>
            <a:custGeom>
              <a:avLst/>
              <a:gdLst>
                <a:gd name="connsiteX0" fmla="*/ 6 w 6486819"/>
                <a:gd name="connsiteY0" fmla="*/ 1009379 h 1423419"/>
                <a:gd name="connsiteX1" fmla="*/ 182886 w 6486819"/>
                <a:gd name="connsiteY1" fmla="*/ 902699 h 1423419"/>
                <a:gd name="connsiteX2" fmla="*/ 434346 w 6486819"/>
                <a:gd name="connsiteY2" fmla="*/ 750299 h 1423419"/>
                <a:gd name="connsiteX3" fmla="*/ 548646 w 6486819"/>
                <a:gd name="connsiteY3" fmla="*/ 651239 h 1423419"/>
                <a:gd name="connsiteX4" fmla="*/ 594366 w 6486819"/>
                <a:gd name="connsiteY4" fmla="*/ 613139 h 1423419"/>
                <a:gd name="connsiteX5" fmla="*/ 678186 w 6486819"/>
                <a:gd name="connsiteY5" fmla="*/ 567419 h 1423419"/>
                <a:gd name="connsiteX6" fmla="*/ 746766 w 6486819"/>
                <a:gd name="connsiteY6" fmla="*/ 460739 h 1423419"/>
                <a:gd name="connsiteX7" fmla="*/ 845826 w 6486819"/>
                <a:gd name="connsiteY7" fmla="*/ 384539 h 1423419"/>
                <a:gd name="connsiteX8" fmla="*/ 914406 w 6486819"/>
                <a:gd name="connsiteY8" fmla="*/ 308339 h 1423419"/>
                <a:gd name="connsiteX9" fmla="*/ 1089666 w 6486819"/>
                <a:gd name="connsiteY9" fmla="*/ 308339 h 1423419"/>
                <a:gd name="connsiteX10" fmla="*/ 1196346 w 6486819"/>
                <a:gd name="connsiteY10" fmla="*/ 392159 h 1423419"/>
                <a:gd name="connsiteX11" fmla="*/ 1287786 w 6486819"/>
                <a:gd name="connsiteY11" fmla="*/ 529319 h 1423419"/>
                <a:gd name="connsiteX12" fmla="*/ 1379226 w 6486819"/>
                <a:gd name="connsiteY12" fmla="*/ 582659 h 1423419"/>
                <a:gd name="connsiteX13" fmla="*/ 1402086 w 6486819"/>
                <a:gd name="connsiteY13" fmla="*/ 582659 h 1423419"/>
                <a:gd name="connsiteX14" fmla="*/ 1485906 w 6486819"/>
                <a:gd name="connsiteY14" fmla="*/ 468359 h 1423419"/>
                <a:gd name="connsiteX15" fmla="*/ 1546866 w 6486819"/>
                <a:gd name="connsiteY15" fmla="*/ 430259 h 1423419"/>
                <a:gd name="connsiteX16" fmla="*/ 1623066 w 6486819"/>
                <a:gd name="connsiteY16" fmla="*/ 430259 h 1423419"/>
                <a:gd name="connsiteX17" fmla="*/ 1668786 w 6486819"/>
                <a:gd name="connsiteY17" fmla="*/ 399779 h 1423419"/>
                <a:gd name="connsiteX18" fmla="*/ 1767846 w 6486819"/>
                <a:gd name="connsiteY18" fmla="*/ 392159 h 1423419"/>
                <a:gd name="connsiteX19" fmla="*/ 1813566 w 6486819"/>
                <a:gd name="connsiteY19" fmla="*/ 384539 h 1423419"/>
                <a:gd name="connsiteX20" fmla="*/ 1851666 w 6486819"/>
                <a:gd name="connsiteY20" fmla="*/ 361679 h 1423419"/>
                <a:gd name="connsiteX21" fmla="*/ 1889766 w 6486819"/>
                <a:gd name="connsiteY21" fmla="*/ 293099 h 1423419"/>
                <a:gd name="connsiteX22" fmla="*/ 1905006 w 6486819"/>
                <a:gd name="connsiteY22" fmla="*/ 232139 h 1423419"/>
                <a:gd name="connsiteX23" fmla="*/ 1958346 w 6486819"/>
                <a:gd name="connsiteY23" fmla="*/ 201659 h 1423419"/>
                <a:gd name="connsiteX24" fmla="*/ 2019306 w 6486819"/>
                <a:gd name="connsiteY24" fmla="*/ 155939 h 1423419"/>
                <a:gd name="connsiteX25" fmla="*/ 2110746 w 6486819"/>
                <a:gd name="connsiteY25" fmla="*/ 148319 h 1423419"/>
                <a:gd name="connsiteX26" fmla="*/ 2164086 w 6486819"/>
                <a:gd name="connsiteY26" fmla="*/ 178799 h 1423419"/>
                <a:gd name="connsiteX27" fmla="*/ 2225046 w 6486819"/>
                <a:gd name="connsiteY27" fmla="*/ 186419 h 1423419"/>
                <a:gd name="connsiteX28" fmla="*/ 2270766 w 6486819"/>
                <a:gd name="connsiteY28" fmla="*/ 117839 h 1423419"/>
                <a:gd name="connsiteX29" fmla="*/ 2377446 w 6486819"/>
                <a:gd name="connsiteY29" fmla="*/ 34019 h 1423419"/>
                <a:gd name="connsiteX30" fmla="*/ 2484126 w 6486819"/>
                <a:gd name="connsiteY30" fmla="*/ 3539 h 1423419"/>
                <a:gd name="connsiteX31" fmla="*/ 2575566 w 6486819"/>
                <a:gd name="connsiteY31" fmla="*/ 110219 h 1423419"/>
                <a:gd name="connsiteX32" fmla="*/ 2522226 w 6486819"/>
                <a:gd name="connsiteY32" fmla="*/ 232139 h 1423419"/>
                <a:gd name="connsiteX33" fmla="*/ 2552706 w 6486819"/>
                <a:gd name="connsiteY33" fmla="*/ 346439 h 1423419"/>
                <a:gd name="connsiteX34" fmla="*/ 2628906 w 6486819"/>
                <a:gd name="connsiteY34" fmla="*/ 498839 h 1423419"/>
                <a:gd name="connsiteX35" fmla="*/ 2674626 w 6486819"/>
                <a:gd name="connsiteY35" fmla="*/ 582659 h 1423419"/>
                <a:gd name="connsiteX36" fmla="*/ 2735586 w 6486819"/>
                <a:gd name="connsiteY36" fmla="*/ 597899 h 1423419"/>
                <a:gd name="connsiteX37" fmla="*/ 2842266 w 6486819"/>
                <a:gd name="connsiteY37" fmla="*/ 521699 h 1423419"/>
                <a:gd name="connsiteX38" fmla="*/ 2887986 w 6486819"/>
                <a:gd name="connsiteY38" fmla="*/ 407399 h 1423419"/>
                <a:gd name="connsiteX39" fmla="*/ 2895606 w 6486819"/>
                <a:gd name="connsiteY39" fmla="*/ 315959 h 1423419"/>
                <a:gd name="connsiteX40" fmla="*/ 2887986 w 6486819"/>
                <a:gd name="connsiteY40" fmla="*/ 254999 h 1423419"/>
                <a:gd name="connsiteX41" fmla="*/ 2926086 w 6486819"/>
                <a:gd name="connsiteY41" fmla="*/ 239759 h 1423419"/>
                <a:gd name="connsiteX42" fmla="*/ 3040386 w 6486819"/>
                <a:gd name="connsiteY42" fmla="*/ 293099 h 1423419"/>
                <a:gd name="connsiteX43" fmla="*/ 3131826 w 6486819"/>
                <a:gd name="connsiteY43" fmla="*/ 293099 h 1423419"/>
                <a:gd name="connsiteX44" fmla="*/ 3154686 w 6486819"/>
                <a:gd name="connsiteY44" fmla="*/ 201659 h 1423419"/>
                <a:gd name="connsiteX45" fmla="*/ 3230886 w 6486819"/>
                <a:gd name="connsiteY45" fmla="*/ 94979 h 1423419"/>
                <a:gd name="connsiteX46" fmla="*/ 3284226 w 6486819"/>
                <a:gd name="connsiteY46" fmla="*/ 194039 h 1423419"/>
                <a:gd name="connsiteX47" fmla="*/ 3375666 w 6486819"/>
                <a:gd name="connsiteY47" fmla="*/ 194039 h 1423419"/>
                <a:gd name="connsiteX48" fmla="*/ 3512826 w 6486819"/>
                <a:gd name="connsiteY48" fmla="*/ 194039 h 1423419"/>
                <a:gd name="connsiteX49" fmla="*/ 3657606 w 6486819"/>
                <a:gd name="connsiteY49" fmla="*/ 148319 h 1423419"/>
                <a:gd name="connsiteX50" fmla="*/ 3749046 w 6486819"/>
                <a:gd name="connsiteY50" fmla="*/ 125459 h 1423419"/>
                <a:gd name="connsiteX51" fmla="*/ 3848106 w 6486819"/>
                <a:gd name="connsiteY51" fmla="*/ 216899 h 1423419"/>
                <a:gd name="connsiteX52" fmla="*/ 3931926 w 6486819"/>
                <a:gd name="connsiteY52" fmla="*/ 300719 h 1423419"/>
                <a:gd name="connsiteX53" fmla="*/ 4091946 w 6486819"/>
                <a:gd name="connsiteY53" fmla="*/ 475979 h 1423419"/>
                <a:gd name="connsiteX54" fmla="*/ 4213866 w 6486819"/>
                <a:gd name="connsiteY54" fmla="*/ 620759 h 1423419"/>
                <a:gd name="connsiteX55" fmla="*/ 4297686 w 6486819"/>
                <a:gd name="connsiteY55" fmla="*/ 582659 h 1423419"/>
                <a:gd name="connsiteX56" fmla="*/ 4351026 w 6486819"/>
                <a:gd name="connsiteY56" fmla="*/ 590279 h 1423419"/>
                <a:gd name="connsiteX57" fmla="*/ 4381506 w 6486819"/>
                <a:gd name="connsiteY57" fmla="*/ 559799 h 1423419"/>
                <a:gd name="connsiteX58" fmla="*/ 4427226 w 6486819"/>
                <a:gd name="connsiteY58" fmla="*/ 559799 h 1423419"/>
                <a:gd name="connsiteX59" fmla="*/ 4533906 w 6486819"/>
                <a:gd name="connsiteY59" fmla="*/ 529319 h 1423419"/>
                <a:gd name="connsiteX60" fmla="*/ 4495806 w 6486819"/>
                <a:gd name="connsiteY60" fmla="*/ 415019 h 1423419"/>
                <a:gd name="connsiteX61" fmla="*/ 4579626 w 6486819"/>
                <a:gd name="connsiteY61" fmla="*/ 415019 h 1423419"/>
                <a:gd name="connsiteX62" fmla="*/ 4648206 w 6486819"/>
                <a:gd name="connsiteY62" fmla="*/ 430259 h 1423419"/>
                <a:gd name="connsiteX63" fmla="*/ 4709166 w 6486819"/>
                <a:gd name="connsiteY63" fmla="*/ 407399 h 1423419"/>
                <a:gd name="connsiteX64" fmla="*/ 4831086 w 6486819"/>
                <a:gd name="connsiteY64" fmla="*/ 384539 h 1423419"/>
                <a:gd name="connsiteX65" fmla="*/ 4907286 w 6486819"/>
                <a:gd name="connsiteY65" fmla="*/ 521699 h 1423419"/>
                <a:gd name="connsiteX66" fmla="*/ 4922526 w 6486819"/>
                <a:gd name="connsiteY66" fmla="*/ 628379 h 1423419"/>
                <a:gd name="connsiteX67" fmla="*/ 4991106 w 6486819"/>
                <a:gd name="connsiteY67" fmla="*/ 696959 h 1423419"/>
                <a:gd name="connsiteX68" fmla="*/ 5128266 w 6486819"/>
                <a:gd name="connsiteY68" fmla="*/ 643619 h 1423419"/>
                <a:gd name="connsiteX69" fmla="*/ 5151126 w 6486819"/>
                <a:gd name="connsiteY69" fmla="*/ 590279 h 1423419"/>
                <a:gd name="connsiteX70" fmla="*/ 5227326 w 6486819"/>
                <a:gd name="connsiteY70" fmla="*/ 567419 h 1423419"/>
                <a:gd name="connsiteX71" fmla="*/ 5288286 w 6486819"/>
                <a:gd name="connsiteY71" fmla="*/ 430259 h 1423419"/>
                <a:gd name="connsiteX72" fmla="*/ 5417826 w 6486819"/>
                <a:gd name="connsiteY72" fmla="*/ 354059 h 1423419"/>
                <a:gd name="connsiteX73" fmla="*/ 5501646 w 6486819"/>
                <a:gd name="connsiteY73" fmla="*/ 483599 h 1423419"/>
                <a:gd name="connsiteX74" fmla="*/ 5471166 w 6486819"/>
                <a:gd name="connsiteY74" fmla="*/ 559799 h 1423419"/>
                <a:gd name="connsiteX75" fmla="*/ 5524506 w 6486819"/>
                <a:gd name="connsiteY75" fmla="*/ 643619 h 1423419"/>
                <a:gd name="connsiteX76" fmla="*/ 5577846 w 6486819"/>
                <a:gd name="connsiteY76" fmla="*/ 826499 h 1423419"/>
                <a:gd name="connsiteX77" fmla="*/ 5593086 w 6486819"/>
                <a:gd name="connsiteY77" fmla="*/ 963659 h 1423419"/>
                <a:gd name="connsiteX78" fmla="*/ 5654046 w 6486819"/>
                <a:gd name="connsiteY78" fmla="*/ 1024619 h 1423419"/>
                <a:gd name="connsiteX79" fmla="*/ 5753106 w 6486819"/>
                <a:gd name="connsiteY79" fmla="*/ 1085579 h 1423419"/>
                <a:gd name="connsiteX80" fmla="*/ 5852166 w 6486819"/>
                <a:gd name="connsiteY80" fmla="*/ 1085579 h 1423419"/>
                <a:gd name="connsiteX81" fmla="*/ 5897886 w 6486819"/>
                <a:gd name="connsiteY81" fmla="*/ 1131299 h 1423419"/>
                <a:gd name="connsiteX82" fmla="*/ 6004566 w 6486819"/>
                <a:gd name="connsiteY82" fmla="*/ 1116059 h 1423419"/>
                <a:gd name="connsiteX83" fmla="*/ 6080766 w 6486819"/>
                <a:gd name="connsiteY83" fmla="*/ 1192259 h 1423419"/>
                <a:gd name="connsiteX84" fmla="*/ 6187446 w 6486819"/>
                <a:gd name="connsiteY84" fmla="*/ 1123679 h 1423419"/>
                <a:gd name="connsiteX85" fmla="*/ 6278886 w 6486819"/>
                <a:gd name="connsiteY85" fmla="*/ 1009379 h 1423419"/>
                <a:gd name="connsiteX86" fmla="*/ 6416046 w 6486819"/>
                <a:gd name="connsiteY86" fmla="*/ 917939 h 1423419"/>
                <a:gd name="connsiteX87" fmla="*/ 6454146 w 6486819"/>
                <a:gd name="connsiteY87" fmla="*/ 917939 h 1423419"/>
                <a:gd name="connsiteX88" fmla="*/ 6469386 w 6486819"/>
                <a:gd name="connsiteY88" fmla="*/ 1001759 h 1423419"/>
                <a:gd name="connsiteX89" fmla="*/ 6195066 w 6486819"/>
                <a:gd name="connsiteY89" fmla="*/ 1184639 h 1423419"/>
                <a:gd name="connsiteX90" fmla="*/ 6088386 w 6486819"/>
                <a:gd name="connsiteY90" fmla="*/ 1344659 h 1423419"/>
                <a:gd name="connsiteX91" fmla="*/ 5981706 w 6486819"/>
                <a:gd name="connsiteY91" fmla="*/ 1413239 h 1423419"/>
                <a:gd name="connsiteX92" fmla="*/ 5867406 w 6486819"/>
                <a:gd name="connsiteY92" fmla="*/ 1352279 h 1423419"/>
                <a:gd name="connsiteX93" fmla="*/ 5791206 w 6486819"/>
                <a:gd name="connsiteY93" fmla="*/ 1420859 h 1423419"/>
                <a:gd name="connsiteX94" fmla="*/ 5623566 w 6486819"/>
                <a:gd name="connsiteY94" fmla="*/ 1405619 h 1423419"/>
                <a:gd name="connsiteX95" fmla="*/ 5577846 w 6486819"/>
                <a:gd name="connsiteY95" fmla="*/ 1375139 h 1423419"/>
                <a:gd name="connsiteX96" fmla="*/ 5516886 w 6486819"/>
                <a:gd name="connsiteY96" fmla="*/ 1321799 h 1423419"/>
                <a:gd name="connsiteX97" fmla="*/ 5501646 w 6486819"/>
                <a:gd name="connsiteY97" fmla="*/ 1177019 h 1423419"/>
                <a:gd name="connsiteX98" fmla="*/ 5463546 w 6486819"/>
                <a:gd name="connsiteY98" fmla="*/ 956039 h 1423419"/>
                <a:gd name="connsiteX99" fmla="*/ 5478786 w 6486819"/>
                <a:gd name="connsiteY99" fmla="*/ 895079 h 1423419"/>
                <a:gd name="connsiteX100" fmla="*/ 5433066 w 6486819"/>
                <a:gd name="connsiteY100" fmla="*/ 803639 h 1423419"/>
                <a:gd name="connsiteX101" fmla="*/ 5356866 w 6486819"/>
                <a:gd name="connsiteY101" fmla="*/ 856979 h 1423419"/>
                <a:gd name="connsiteX102" fmla="*/ 5250186 w 6486819"/>
                <a:gd name="connsiteY102" fmla="*/ 811259 h 1423419"/>
                <a:gd name="connsiteX103" fmla="*/ 5128266 w 6486819"/>
                <a:gd name="connsiteY103" fmla="*/ 986519 h 1423419"/>
                <a:gd name="connsiteX104" fmla="*/ 4998726 w 6486819"/>
                <a:gd name="connsiteY104" fmla="*/ 1047479 h 1423419"/>
                <a:gd name="connsiteX105" fmla="*/ 4899666 w 6486819"/>
                <a:gd name="connsiteY105" fmla="*/ 1055099 h 1423419"/>
                <a:gd name="connsiteX106" fmla="*/ 4846326 w 6486819"/>
                <a:gd name="connsiteY106" fmla="*/ 925559 h 1423419"/>
                <a:gd name="connsiteX107" fmla="*/ 4800606 w 6486819"/>
                <a:gd name="connsiteY107" fmla="*/ 803639 h 1423419"/>
                <a:gd name="connsiteX108" fmla="*/ 4777746 w 6486819"/>
                <a:gd name="connsiteY108" fmla="*/ 757919 h 1423419"/>
                <a:gd name="connsiteX109" fmla="*/ 4602486 w 6486819"/>
                <a:gd name="connsiteY109" fmla="*/ 780779 h 1423419"/>
                <a:gd name="connsiteX110" fmla="*/ 4495806 w 6486819"/>
                <a:gd name="connsiteY110" fmla="*/ 887459 h 1423419"/>
                <a:gd name="connsiteX111" fmla="*/ 4488186 w 6486819"/>
                <a:gd name="connsiteY111" fmla="*/ 940799 h 1423419"/>
                <a:gd name="connsiteX112" fmla="*/ 4480566 w 6486819"/>
                <a:gd name="connsiteY112" fmla="*/ 994139 h 1423419"/>
                <a:gd name="connsiteX113" fmla="*/ 4312926 w 6486819"/>
                <a:gd name="connsiteY113" fmla="*/ 994139 h 1423419"/>
                <a:gd name="connsiteX114" fmla="*/ 4213866 w 6486819"/>
                <a:gd name="connsiteY114" fmla="*/ 1016999 h 1423419"/>
                <a:gd name="connsiteX115" fmla="*/ 4084326 w 6486819"/>
                <a:gd name="connsiteY115" fmla="*/ 963659 h 1423419"/>
                <a:gd name="connsiteX116" fmla="*/ 3985266 w 6486819"/>
                <a:gd name="connsiteY116" fmla="*/ 742679 h 1423419"/>
                <a:gd name="connsiteX117" fmla="*/ 3825246 w 6486819"/>
                <a:gd name="connsiteY117" fmla="*/ 658859 h 1423419"/>
                <a:gd name="connsiteX118" fmla="*/ 3756666 w 6486819"/>
                <a:gd name="connsiteY118" fmla="*/ 582659 h 1423419"/>
                <a:gd name="connsiteX119" fmla="*/ 3535686 w 6486819"/>
                <a:gd name="connsiteY119" fmla="*/ 628379 h 1423419"/>
                <a:gd name="connsiteX120" fmla="*/ 3535686 w 6486819"/>
                <a:gd name="connsiteY120" fmla="*/ 674099 h 1423419"/>
                <a:gd name="connsiteX121" fmla="*/ 3322326 w 6486819"/>
                <a:gd name="connsiteY121" fmla="*/ 712199 h 1423419"/>
                <a:gd name="connsiteX122" fmla="*/ 3238506 w 6486819"/>
                <a:gd name="connsiteY122" fmla="*/ 643619 h 1423419"/>
                <a:gd name="connsiteX123" fmla="*/ 3208026 w 6486819"/>
                <a:gd name="connsiteY123" fmla="*/ 597899 h 1423419"/>
                <a:gd name="connsiteX124" fmla="*/ 3154686 w 6486819"/>
                <a:gd name="connsiteY124" fmla="*/ 597899 h 1423419"/>
                <a:gd name="connsiteX125" fmla="*/ 3101346 w 6486819"/>
                <a:gd name="connsiteY125" fmla="*/ 666479 h 1423419"/>
                <a:gd name="connsiteX126" fmla="*/ 2956566 w 6486819"/>
                <a:gd name="connsiteY126" fmla="*/ 696959 h 1423419"/>
                <a:gd name="connsiteX127" fmla="*/ 2872746 w 6486819"/>
                <a:gd name="connsiteY127" fmla="*/ 704579 h 1423419"/>
                <a:gd name="connsiteX128" fmla="*/ 2887986 w 6486819"/>
                <a:gd name="connsiteY128" fmla="*/ 750299 h 1423419"/>
                <a:gd name="connsiteX129" fmla="*/ 2758446 w 6486819"/>
                <a:gd name="connsiteY129" fmla="*/ 750299 h 1423419"/>
                <a:gd name="connsiteX130" fmla="*/ 2712726 w 6486819"/>
                <a:gd name="connsiteY130" fmla="*/ 841739 h 1423419"/>
                <a:gd name="connsiteX131" fmla="*/ 2674626 w 6486819"/>
                <a:gd name="connsiteY131" fmla="*/ 971279 h 1423419"/>
                <a:gd name="connsiteX132" fmla="*/ 2560326 w 6486819"/>
                <a:gd name="connsiteY132" fmla="*/ 1016999 h 1423419"/>
                <a:gd name="connsiteX133" fmla="*/ 2476506 w 6486819"/>
                <a:gd name="connsiteY133" fmla="*/ 910319 h 1423419"/>
                <a:gd name="connsiteX134" fmla="*/ 2628906 w 6486819"/>
                <a:gd name="connsiteY134" fmla="*/ 872219 h 1423419"/>
                <a:gd name="connsiteX135" fmla="*/ 2613666 w 6486819"/>
                <a:gd name="connsiteY135" fmla="*/ 773159 h 1423419"/>
                <a:gd name="connsiteX136" fmla="*/ 2522226 w 6486819"/>
                <a:gd name="connsiteY136" fmla="*/ 712199 h 1423419"/>
                <a:gd name="connsiteX137" fmla="*/ 2438406 w 6486819"/>
                <a:gd name="connsiteY137" fmla="*/ 712199 h 1423419"/>
                <a:gd name="connsiteX138" fmla="*/ 2400306 w 6486819"/>
                <a:gd name="connsiteY138" fmla="*/ 567419 h 1423419"/>
                <a:gd name="connsiteX139" fmla="*/ 2392686 w 6486819"/>
                <a:gd name="connsiteY139" fmla="*/ 453119 h 1423419"/>
                <a:gd name="connsiteX140" fmla="*/ 2316486 w 6486819"/>
                <a:gd name="connsiteY140" fmla="*/ 430259 h 1423419"/>
                <a:gd name="connsiteX141" fmla="*/ 2286006 w 6486819"/>
                <a:gd name="connsiteY141" fmla="*/ 422639 h 1423419"/>
                <a:gd name="connsiteX142" fmla="*/ 2209806 w 6486819"/>
                <a:gd name="connsiteY142" fmla="*/ 460739 h 1423419"/>
                <a:gd name="connsiteX143" fmla="*/ 2179326 w 6486819"/>
                <a:gd name="connsiteY143" fmla="*/ 544559 h 1423419"/>
                <a:gd name="connsiteX144" fmla="*/ 2156466 w 6486819"/>
                <a:gd name="connsiteY144" fmla="*/ 567419 h 1423419"/>
                <a:gd name="connsiteX145" fmla="*/ 2072646 w 6486819"/>
                <a:gd name="connsiteY145" fmla="*/ 567419 h 1423419"/>
                <a:gd name="connsiteX146" fmla="*/ 1988826 w 6486819"/>
                <a:gd name="connsiteY146" fmla="*/ 590279 h 1423419"/>
                <a:gd name="connsiteX147" fmla="*/ 1912626 w 6486819"/>
                <a:gd name="connsiteY147" fmla="*/ 559799 h 1423419"/>
                <a:gd name="connsiteX148" fmla="*/ 1836426 w 6486819"/>
                <a:gd name="connsiteY148" fmla="*/ 605519 h 1423419"/>
                <a:gd name="connsiteX149" fmla="*/ 1874526 w 6486819"/>
                <a:gd name="connsiteY149" fmla="*/ 681719 h 1423419"/>
                <a:gd name="connsiteX150" fmla="*/ 1836426 w 6486819"/>
                <a:gd name="connsiteY150" fmla="*/ 735059 h 1423419"/>
                <a:gd name="connsiteX151" fmla="*/ 1775466 w 6486819"/>
                <a:gd name="connsiteY151" fmla="*/ 674099 h 1423419"/>
                <a:gd name="connsiteX152" fmla="*/ 1676406 w 6486819"/>
                <a:gd name="connsiteY152" fmla="*/ 704579 h 1423419"/>
                <a:gd name="connsiteX153" fmla="*/ 1562106 w 6486819"/>
                <a:gd name="connsiteY153" fmla="*/ 757919 h 1423419"/>
                <a:gd name="connsiteX154" fmla="*/ 1402086 w 6486819"/>
                <a:gd name="connsiteY154" fmla="*/ 757919 h 1423419"/>
                <a:gd name="connsiteX155" fmla="*/ 1363986 w 6486819"/>
                <a:gd name="connsiteY155" fmla="*/ 818879 h 1423419"/>
                <a:gd name="connsiteX156" fmla="*/ 1356366 w 6486819"/>
                <a:gd name="connsiteY156" fmla="*/ 856979 h 1423419"/>
                <a:gd name="connsiteX157" fmla="*/ 1264926 w 6486819"/>
                <a:gd name="connsiteY157" fmla="*/ 864599 h 1423419"/>
                <a:gd name="connsiteX158" fmla="*/ 1249686 w 6486819"/>
                <a:gd name="connsiteY158" fmla="*/ 757919 h 1423419"/>
                <a:gd name="connsiteX159" fmla="*/ 1112526 w 6486819"/>
                <a:gd name="connsiteY159" fmla="*/ 635999 h 1423419"/>
                <a:gd name="connsiteX160" fmla="*/ 1051566 w 6486819"/>
                <a:gd name="connsiteY160" fmla="*/ 590279 h 1423419"/>
                <a:gd name="connsiteX161" fmla="*/ 960126 w 6486819"/>
                <a:gd name="connsiteY161" fmla="*/ 536939 h 1423419"/>
                <a:gd name="connsiteX162" fmla="*/ 868686 w 6486819"/>
                <a:gd name="connsiteY162" fmla="*/ 514079 h 1423419"/>
                <a:gd name="connsiteX163" fmla="*/ 800106 w 6486819"/>
                <a:gd name="connsiteY163" fmla="*/ 544559 h 1423419"/>
                <a:gd name="connsiteX164" fmla="*/ 762006 w 6486819"/>
                <a:gd name="connsiteY164" fmla="*/ 506459 h 1423419"/>
                <a:gd name="connsiteX165" fmla="*/ 624846 w 6486819"/>
                <a:gd name="connsiteY165" fmla="*/ 765539 h 1423419"/>
                <a:gd name="connsiteX166" fmla="*/ 487686 w 6486819"/>
                <a:gd name="connsiteY166" fmla="*/ 773159 h 1423419"/>
                <a:gd name="connsiteX167" fmla="*/ 365766 w 6486819"/>
                <a:gd name="connsiteY167" fmla="*/ 826499 h 1423419"/>
                <a:gd name="connsiteX168" fmla="*/ 190506 w 6486819"/>
                <a:gd name="connsiteY168" fmla="*/ 887459 h 1423419"/>
                <a:gd name="connsiteX169" fmla="*/ 6 w 6486819"/>
                <a:gd name="connsiteY169" fmla="*/ 1009379 h 14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6486819" h="1423419">
                  <a:moveTo>
                    <a:pt x="6" y="1009379"/>
                  </a:moveTo>
                  <a:cubicBezTo>
                    <a:pt x="-1264" y="1011919"/>
                    <a:pt x="182886" y="902699"/>
                    <a:pt x="182886" y="902699"/>
                  </a:cubicBezTo>
                  <a:cubicBezTo>
                    <a:pt x="255276" y="859519"/>
                    <a:pt x="373386" y="792209"/>
                    <a:pt x="434346" y="750299"/>
                  </a:cubicBezTo>
                  <a:cubicBezTo>
                    <a:pt x="495306" y="708389"/>
                    <a:pt x="521976" y="674099"/>
                    <a:pt x="548646" y="651239"/>
                  </a:cubicBezTo>
                  <a:cubicBezTo>
                    <a:pt x="575316" y="628379"/>
                    <a:pt x="572776" y="627109"/>
                    <a:pt x="594366" y="613139"/>
                  </a:cubicBezTo>
                  <a:cubicBezTo>
                    <a:pt x="615956" y="599169"/>
                    <a:pt x="652786" y="592819"/>
                    <a:pt x="678186" y="567419"/>
                  </a:cubicBezTo>
                  <a:cubicBezTo>
                    <a:pt x="703586" y="542019"/>
                    <a:pt x="718826" y="491219"/>
                    <a:pt x="746766" y="460739"/>
                  </a:cubicBezTo>
                  <a:cubicBezTo>
                    <a:pt x="774706" y="430259"/>
                    <a:pt x="817886" y="409939"/>
                    <a:pt x="845826" y="384539"/>
                  </a:cubicBezTo>
                  <a:cubicBezTo>
                    <a:pt x="873766" y="359139"/>
                    <a:pt x="873766" y="321039"/>
                    <a:pt x="914406" y="308339"/>
                  </a:cubicBezTo>
                  <a:cubicBezTo>
                    <a:pt x="955046" y="295639"/>
                    <a:pt x="1042676" y="294369"/>
                    <a:pt x="1089666" y="308339"/>
                  </a:cubicBezTo>
                  <a:cubicBezTo>
                    <a:pt x="1136656" y="322309"/>
                    <a:pt x="1163326" y="355329"/>
                    <a:pt x="1196346" y="392159"/>
                  </a:cubicBezTo>
                  <a:cubicBezTo>
                    <a:pt x="1229366" y="428989"/>
                    <a:pt x="1257306" y="497569"/>
                    <a:pt x="1287786" y="529319"/>
                  </a:cubicBezTo>
                  <a:cubicBezTo>
                    <a:pt x="1318266" y="561069"/>
                    <a:pt x="1379226" y="582659"/>
                    <a:pt x="1379226" y="582659"/>
                  </a:cubicBezTo>
                  <a:cubicBezTo>
                    <a:pt x="1398276" y="591549"/>
                    <a:pt x="1384306" y="601709"/>
                    <a:pt x="1402086" y="582659"/>
                  </a:cubicBezTo>
                  <a:cubicBezTo>
                    <a:pt x="1419866" y="563609"/>
                    <a:pt x="1461776" y="493759"/>
                    <a:pt x="1485906" y="468359"/>
                  </a:cubicBezTo>
                  <a:cubicBezTo>
                    <a:pt x="1510036" y="442959"/>
                    <a:pt x="1524006" y="436609"/>
                    <a:pt x="1546866" y="430259"/>
                  </a:cubicBezTo>
                  <a:cubicBezTo>
                    <a:pt x="1569726" y="423909"/>
                    <a:pt x="1602746" y="435339"/>
                    <a:pt x="1623066" y="430259"/>
                  </a:cubicBezTo>
                  <a:cubicBezTo>
                    <a:pt x="1643386" y="425179"/>
                    <a:pt x="1644656" y="406129"/>
                    <a:pt x="1668786" y="399779"/>
                  </a:cubicBezTo>
                  <a:cubicBezTo>
                    <a:pt x="1692916" y="393429"/>
                    <a:pt x="1743716" y="394699"/>
                    <a:pt x="1767846" y="392159"/>
                  </a:cubicBezTo>
                  <a:cubicBezTo>
                    <a:pt x="1791976" y="389619"/>
                    <a:pt x="1799596" y="389619"/>
                    <a:pt x="1813566" y="384539"/>
                  </a:cubicBezTo>
                  <a:cubicBezTo>
                    <a:pt x="1827536" y="379459"/>
                    <a:pt x="1838966" y="376919"/>
                    <a:pt x="1851666" y="361679"/>
                  </a:cubicBezTo>
                  <a:cubicBezTo>
                    <a:pt x="1864366" y="346439"/>
                    <a:pt x="1880876" y="314689"/>
                    <a:pt x="1889766" y="293099"/>
                  </a:cubicBezTo>
                  <a:cubicBezTo>
                    <a:pt x="1898656" y="271509"/>
                    <a:pt x="1893576" y="247379"/>
                    <a:pt x="1905006" y="232139"/>
                  </a:cubicBezTo>
                  <a:cubicBezTo>
                    <a:pt x="1916436" y="216899"/>
                    <a:pt x="1939296" y="214359"/>
                    <a:pt x="1958346" y="201659"/>
                  </a:cubicBezTo>
                  <a:cubicBezTo>
                    <a:pt x="1977396" y="188959"/>
                    <a:pt x="1993906" y="164829"/>
                    <a:pt x="2019306" y="155939"/>
                  </a:cubicBezTo>
                  <a:cubicBezTo>
                    <a:pt x="2044706" y="147049"/>
                    <a:pt x="2086616" y="144509"/>
                    <a:pt x="2110746" y="148319"/>
                  </a:cubicBezTo>
                  <a:cubicBezTo>
                    <a:pt x="2134876" y="152129"/>
                    <a:pt x="2145036" y="172449"/>
                    <a:pt x="2164086" y="178799"/>
                  </a:cubicBezTo>
                  <a:cubicBezTo>
                    <a:pt x="2183136" y="185149"/>
                    <a:pt x="2207266" y="196579"/>
                    <a:pt x="2225046" y="186419"/>
                  </a:cubicBezTo>
                  <a:cubicBezTo>
                    <a:pt x="2242826" y="176259"/>
                    <a:pt x="2245366" y="143239"/>
                    <a:pt x="2270766" y="117839"/>
                  </a:cubicBezTo>
                  <a:cubicBezTo>
                    <a:pt x="2296166" y="92439"/>
                    <a:pt x="2341886" y="53069"/>
                    <a:pt x="2377446" y="34019"/>
                  </a:cubicBezTo>
                  <a:cubicBezTo>
                    <a:pt x="2413006" y="14969"/>
                    <a:pt x="2451106" y="-9161"/>
                    <a:pt x="2484126" y="3539"/>
                  </a:cubicBezTo>
                  <a:cubicBezTo>
                    <a:pt x="2517146" y="16239"/>
                    <a:pt x="2569216" y="72119"/>
                    <a:pt x="2575566" y="110219"/>
                  </a:cubicBezTo>
                  <a:cubicBezTo>
                    <a:pt x="2581916" y="148319"/>
                    <a:pt x="2526036" y="192769"/>
                    <a:pt x="2522226" y="232139"/>
                  </a:cubicBezTo>
                  <a:cubicBezTo>
                    <a:pt x="2518416" y="271509"/>
                    <a:pt x="2534926" y="301989"/>
                    <a:pt x="2552706" y="346439"/>
                  </a:cubicBezTo>
                  <a:cubicBezTo>
                    <a:pt x="2570486" y="390889"/>
                    <a:pt x="2608586" y="459469"/>
                    <a:pt x="2628906" y="498839"/>
                  </a:cubicBezTo>
                  <a:cubicBezTo>
                    <a:pt x="2649226" y="538209"/>
                    <a:pt x="2656846" y="566149"/>
                    <a:pt x="2674626" y="582659"/>
                  </a:cubicBezTo>
                  <a:cubicBezTo>
                    <a:pt x="2692406" y="599169"/>
                    <a:pt x="2707646" y="608059"/>
                    <a:pt x="2735586" y="597899"/>
                  </a:cubicBezTo>
                  <a:cubicBezTo>
                    <a:pt x="2763526" y="587739"/>
                    <a:pt x="2816866" y="553449"/>
                    <a:pt x="2842266" y="521699"/>
                  </a:cubicBezTo>
                  <a:cubicBezTo>
                    <a:pt x="2867666" y="489949"/>
                    <a:pt x="2879096" y="441689"/>
                    <a:pt x="2887986" y="407399"/>
                  </a:cubicBezTo>
                  <a:cubicBezTo>
                    <a:pt x="2896876" y="373109"/>
                    <a:pt x="2895606" y="341359"/>
                    <a:pt x="2895606" y="315959"/>
                  </a:cubicBezTo>
                  <a:cubicBezTo>
                    <a:pt x="2895606" y="290559"/>
                    <a:pt x="2882906" y="267699"/>
                    <a:pt x="2887986" y="254999"/>
                  </a:cubicBezTo>
                  <a:cubicBezTo>
                    <a:pt x="2893066" y="242299"/>
                    <a:pt x="2900686" y="233409"/>
                    <a:pt x="2926086" y="239759"/>
                  </a:cubicBezTo>
                  <a:cubicBezTo>
                    <a:pt x="2951486" y="246109"/>
                    <a:pt x="3006096" y="284209"/>
                    <a:pt x="3040386" y="293099"/>
                  </a:cubicBezTo>
                  <a:cubicBezTo>
                    <a:pt x="3074676" y="301989"/>
                    <a:pt x="3112776" y="308339"/>
                    <a:pt x="3131826" y="293099"/>
                  </a:cubicBezTo>
                  <a:cubicBezTo>
                    <a:pt x="3150876" y="277859"/>
                    <a:pt x="3138176" y="234679"/>
                    <a:pt x="3154686" y="201659"/>
                  </a:cubicBezTo>
                  <a:cubicBezTo>
                    <a:pt x="3171196" y="168639"/>
                    <a:pt x="3209296" y="96249"/>
                    <a:pt x="3230886" y="94979"/>
                  </a:cubicBezTo>
                  <a:cubicBezTo>
                    <a:pt x="3252476" y="93709"/>
                    <a:pt x="3260096" y="177529"/>
                    <a:pt x="3284226" y="194039"/>
                  </a:cubicBezTo>
                  <a:cubicBezTo>
                    <a:pt x="3308356" y="210549"/>
                    <a:pt x="3375666" y="194039"/>
                    <a:pt x="3375666" y="194039"/>
                  </a:cubicBezTo>
                  <a:cubicBezTo>
                    <a:pt x="3413766" y="194039"/>
                    <a:pt x="3465836" y="201659"/>
                    <a:pt x="3512826" y="194039"/>
                  </a:cubicBezTo>
                  <a:cubicBezTo>
                    <a:pt x="3559816" y="186419"/>
                    <a:pt x="3618236" y="159749"/>
                    <a:pt x="3657606" y="148319"/>
                  </a:cubicBezTo>
                  <a:cubicBezTo>
                    <a:pt x="3696976" y="136889"/>
                    <a:pt x="3717296" y="114029"/>
                    <a:pt x="3749046" y="125459"/>
                  </a:cubicBezTo>
                  <a:cubicBezTo>
                    <a:pt x="3780796" y="136889"/>
                    <a:pt x="3817626" y="187689"/>
                    <a:pt x="3848106" y="216899"/>
                  </a:cubicBezTo>
                  <a:cubicBezTo>
                    <a:pt x="3878586" y="246109"/>
                    <a:pt x="3891286" y="257539"/>
                    <a:pt x="3931926" y="300719"/>
                  </a:cubicBezTo>
                  <a:cubicBezTo>
                    <a:pt x="3972566" y="343899"/>
                    <a:pt x="4044956" y="422639"/>
                    <a:pt x="4091946" y="475979"/>
                  </a:cubicBezTo>
                  <a:cubicBezTo>
                    <a:pt x="4138936" y="529319"/>
                    <a:pt x="4179576" y="602979"/>
                    <a:pt x="4213866" y="620759"/>
                  </a:cubicBezTo>
                  <a:cubicBezTo>
                    <a:pt x="4248156" y="638539"/>
                    <a:pt x="4274826" y="587739"/>
                    <a:pt x="4297686" y="582659"/>
                  </a:cubicBezTo>
                  <a:cubicBezTo>
                    <a:pt x="4320546" y="577579"/>
                    <a:pt x="4351026" y="590279"/>
                    <a:pt x="4351026" y="590279"/>
                  </a:cubicBezTo>
                  <a:cubicBezTo>
                    <a:pt x="4364996" y="586469"/>
                    <a:pt x="4368806" y="564879"/>
                    <a:pt x="4381506" y="559799"/>
                  </a:cubicBezTo>
                  <a:cubicBezTo>
                    <a:pt x="4394206" y="554719"/>
                    <a:pt x="4401826" y="564879"/>
                    <a:pt x="4427226" y="559799"/>
                  </a:cubicBezTo>
                  <a:cubicBezTo>
                    <a:pt x="4452626" y="554719"/>
                    <a:pt x="4522476" y="553449"/>
                    <a:pt x="4533906" y="529319"/>
                  </a:cubicBezTo>
                  <a:cubicBezTo>
                    <a:pt x="4545336" y="505189"/>
                    <a:pt x="4488186" y="434069"/>
                    <a:pt x="4495806" y="415019"/>
                  </a:cubicBezTo>
                  <a:cubicBezTo>
                    <a:pt x="4503426" y="395969"/>
                    <a:pt x="4554226" y="412479"/>
                    <a:pt x="4579626" y="415019"/>
                  </a:cubicBezTo>
                  <a:cubicBezTo>
                    <a:pt x="4605026" y="417559"/>
                    <a:pt x="4626616" y="431529"/>
                    <a:pt x="4648206" y="430259"/>
                  </a:cubicBezTo>
                  <a:cubicBezTo>
                    <a:pt x="4669796" y="428989"/>
                    <a:pt x="4678686" y="415019"/>
                    <a:pt x="4709166" y="407399"/>
                  </a:cubicBezTo>
                  <a:cubicBezTo>
                    <a:pt x="4739646" y="399779"/>
                    <a:pt x="4798066" y="365489"/>
                    <a:pt x="4831086" y="384539"/>
                  </a:cubicBezTo>
                  <a:cubicBezTo>
                    <a:pt x="4864106" y="403589"/>
                    <a:pt x="4892046" y="481059"/>
                    <a:pt x="4907286" y="521699"/>
                  </a:cubicBezTo>
                  <a:cubicBezTo>
                    <a:pt x="4922526" y="562339"/>
                    <a:pt x="4908556" y="599169"/>
                    <a:pt x="4922526" y="628379"/>
                  </a:cubicBezTo>
                  <a:cubicBezTo>
                    <a:pt x="4936496" y="657589"/>
                    <a:pt x="4956816" y="694419"/>
                    <a:pt x="4991106" y="696959"/>
                  </a:cubicBezTo>
                  <a:cubicBezTo>
                    <a:pt x="5025396" y="699499"/>
                    <a:pt x="5101596" y="661399"/>
                    <a:pt x="5128266" y="643619"/>
                  </a:cubicBezTo>
                  <a:cubicBezTo>
                    <a:pt x="5154936" y="625839"/>
                    <a:pt x="5134616" y="602979"/>
                    <a:pt x="5151126" y="590279"/>
                  </a:cubicBezTo>
                  <a:cubicBezTo>
                    <a:pt x="5167636" y="577579"/>
                    <a:pt x="5204466" y="594089"/>
                    <a:pt x="5227326" y="567419"/>
                  </a:cubicBezTo>
                  <a:cubicBezTo>
                    <a:pt x="5250186" y="540749"/>
                    <a:pt x="5256536" y="465819"/>
                    <a:pt x="5288286" y="430259"/>
                  </a:cubicBezTo>
                  <a:cubicBezTo>
                    <a:pt x="5320036" y="394699"/>
                    <a:pt x="5382266" y="345169"/>
                    <a:pt x="5417826" y="354059"/>
                  </a:cubicBezTo>
                  <a:cubicBezTo>
                    <a:pt x="5453386" y="362949"/>
                    <a:pt x="5492756" y="449309"/>
                    <a:pt x="5501646" y="483599"/>
                  </a:cubicBezTo>
                  <a:cubicBezTo>
                    <a:pt x="5510536" y="517889"/>
                    <a:pt x="5467356" y="533129"/>
                    <a:pt x="5471166" y="559799"/>
                  </a:cubicBezTo>
                  <a:cubicBezTo>
                    <a:pt x="5474976" y="586469"/>
                    <a:pt x="5506726" y="599169"/>
                    <a:pt x="5524506" y="643619"/>
                  </a:cubicBezTo>
                  <a:cubicBezTo>
                    <a:pt x="5542286" y="688069"/>
                    <a:pt x="5566416" y="773159"/>
                    <a:pt x="5577846" y="826499"/>
                  </a:cubicBezTo>
                  <a:cubicBezTo>
                    <a:pt x="5589276" y="879839"/>
                    <a:pt x="5580386" y="930639"/>
                    <a:pt x="5593086" y="963659"/>
                  </a:cubicBezTo>
                  <a:cubicBezTo>
                    <a:pt x="5605786" y="996679"/>
                    <a:pt x="5627376" y="1004299"/>
                    <a:pt x="5654046" y="1024619"/>
                  </a:cubicBezTo>
                  <a:cubicBezTo>
                    <a:pt x="5680716" y="1044939"/>
                    <a:pt x="5720086" y="1075419"/>
                    <a:pt x="5753106" y="1085579"/>
                  </a:cubicBezTo>
                  <a:cubicBezTo>
                    <a:pt x="5786126" y="1095739"/>
                    <a:pt x="5828036" y="1077959"/>
                    <a:pt x="5852166" y="1085579"/>
                  </a:cubicBezTo>
                  <a:cubicBezTo>
                    <a:pt x="5876296" y="1093199"/>
                    <a:pt x="5872486" y="1126219"/>
                    <a:pt x="5897886" y="1131299"/>
                  </a:cubicBezTo>
                  <a:cubicBezTo>
                    <a:pt x="5923286" y="1136379"/>
                    <a:pt x="5974086" y="1105899"/>
                    <a:pt x="6004566" y="1116059"/>
                  </a:cubicBezTo>
                  <a:cubicBezTo>
                    <a:pt x="6035046" y="1126219"/>
                    <a:pt x="6050286" y="1190989"/>
                    <a:pt x="6080766" y="1192259"/>
                  </a:cubicBezTo>
                  <a:cubicBezTo>
                    <a:pt x="6111246" y="1193529"/>
                    <a:pt x="6154426" y="1154159"/>
                    <a:pt x="6187446" y="1123679"/>
                  </a:cubicBezTo>
                  <a:cubicBezTo>
                    <a:pt x="6220466" y="1093199"/>
                    <a:pt x="6240786" y="1043669"/>
                    <a:pt x="6278886" y="1009379"/>
                  </a:cubicBezTo>
                  <a:cubicBezTo>
                    <a:pt x="6316986" y="975089"/>
                    <a:pt x="6386836" y="933179"/>
                    <a:pt x="6416046" y="917939"/>
                  </a:cubicBezTo>
                  <a:cubicBezTo>
                    <a:pt x="6445256" y="902699"/>
                    <a:pt x="6445256" y="903969"/>
                    <a:pt x="6454146" y="917939"/>
                  </a:cubicBezTo>
                  <a:cubicBezTo>
                    <a:pt x="6463036" y="931909"/>
                    <a:pt x="6512566" y="957309"/>
                    <a:pt x="6469386" y="1001759"/>
                  </a:cubicBezTo>
                  <a:cubicBezTo>
                    <a:pt x="6426206" y="1046209"/>
                    <a:pt x="6258566" y="1127489"/>
                    <a:pt x="6195066" y="1184639"/>
                  </a:cubicBezTo>
                  <a:cubicBezTo>
                    <a:pt x="6131566" y="1241789"/>
                    <a:pt x="6123946" y="1306559"/>
                    <a:pt x="6088386" y="1344659"/>
                  </a:cubicBezTo>
                  <a:cubicBezTo>
                    <a:pt x="6052826" y="1382759"/>
                    <a:pt x="6018536" y="1411969"/>
                    <a:pt x="5981706" y="1413239"/>
                  </a:cubicBezTo>
                  <a:cubicBezTo>
                    <a:pt x="5944876" y="1414509"/>
                    <a:pt x="5899156" y="1351009"/>
                    <a:pt x="5867406" y="1352279"/>
                  </a:cubicBezTo>
                  <a:cubicBezTo>
                    <a:pt x="5835656" y="1353549"/>
                    <a:pt x="5831846" y="1411969"/>
                    <a:pt x="5791206" y="1420859"/>
                  </a:cubicBezTo>
                  <a:cubicBezTo>
                    <a:pt x="5750566" y="1429749"/>
                    <a:pt x="5659126" y="1413239"/>
                    <a:pt x="5623566" y="1405619"/>
                  </a:cubicBezTo>
                  <a:cubicBezTo>
                    <a:pt x="5588006" y="1397999"/>
                    <a:pt x="5595626" y="1389109"/>
                    <a:pt x="5577846" y="1375139"/>
                  </a:cubicBezTo>
                  <a:cubicBezTo>
                    <a:pt x="5560066" y="1361169"/>
                    <a:pt x="5529586" y="1354819"/>
                    <a:pt x="5516886" y="1321799"/>
                  </a:cubicBezTo>
                  <a:cubicBezTo>
                    <a:pt x="5504186" y="1288779"/>
                    <a:pt x="5510536" y="1237979"/>
                    <a:pt x="5501646" y="1177019"/>
                  </a:cubicBezTo>
                  <a:cubicBezTo>
                    <a:pt x="5492756" y="1116059"/>
                    <a:pt x="5467356" y="1003029"/>
                    <a:pt x="5463546" y="956039"/>
                  </a:cubicBezTo>
                  <a:cubicBezTo>
                    <a:pt x="5459736" y="909049"/>
                    <a:pt x="5483866" y="920479"/>
                    <a:pt x="5478786" y="895079"/>
                  </a:cubicBezTo>
                  <a:cubicBezTo>
                    <a:pt x="5473706" y="869679"/>
                    <a:pt x="5453386" y="809989"/>
                    <a:pt x="5433066" y="803639"/>
                  </a:cubicBezTo>
                  <a:cubicBezTo>
                    <a:pt x="5412746" y="797289"/>
                    <a:pt x="5387346" y="855709"/>
                    <a:pt x="5356866" y="856979"/>
                  </a:cubicBezTo>
                  <a:cubicBezTo>
                    <a:pt x="5326386" y="858249"/>
                    <a:pt x="5288286" y="789669"/>
                    <a:pt x="5250186" y="811259"/>
                  </a:cubicBezTo>
                  <a:cubicBezTo>
                    <a:pt x="5212086" y="832849"/>
                    <a:pt x="5170176" y="947149"/>
                    <a:pt x="5128266" y="986519"/>
                  </a:cubicBezTo>
                  <a:cubicBezTo>
                    <a:pt x="5086356" y="1025889"/>
                    <a:pt x="5036826" y="1036049"/>
                    <a:pt x="4998726" y="1047479"/>
                  </a:cubicBezTo>
                  <a:cubicBezTo>
                    <a:pt x="4960626" y="1058909"/>
                    <a:pt x="4925066" y="1075419"/>
                    <a:pt x="4899666" y="1055099"/>
                  </a:cubicBezTo>
                  <a:cubicBezTo>
                    <a:pt x="4874266" y="1034779"/>
                    <a:pt x="4862836" y="967469"/>
                    <a:pt x="4846326" y="925559"/>
                  </a:cubicBezTo>
                  <a:cubicBezTo>
                    <a:pt x="4829816" y="883649"/>
                    <a:pt x="4812036" y="831579"/>
                    <a:pt x="4800606" y="803639"/>
                  </a:cubicBezTo>
                  <a:cubicBezTo>
                    <a:pt x="4789176" y="775699"/>
                    <a:pt x="4810766" y="761729"/>
                    <a:pt x="4777746" y="757919"/>
                  </a:cubicBezTo>
                  <a:cubicBezTo>
                    <a:pt x="4744726" y="754109"/>
                    <a:pt x="4649476" y="759189"/>
                    <a:pt x="4602486" y="780779"/>
                  </a:cubicBezTo>
                  <a:cubicBezTo>
                    <a:pt x="4555496" y="802369"/>
                    <a:pt x="4514856" y="860789"/>
                    <a:pt x="4495806" y="887459"/>
                  </a:cubicBezTo>
                  <a:cubicBezTo>
                    <a:pt x="4476756" y="914129"/>
                    <a:pt x="4488186" y="940799"/>
                    <a:pt x="4488186" y="940799"/>
                  </a:cubicBezTo>
                  <a:cubicBezTo>
                    <a:pt x="4485646" y="958579"/>
                    <a:pt x="4509776" y="985249"/>
                    <a:pt x="4480566" y="994139"/>
                  </a:cubicBezTo>
                  <a:cubicBezTo>
                    <a:pt x="4451356" y="1003029"/>
                    <a:pt x="4357376" y="990329"/>
                    <a:pt x="4312926" y="994139"/>
                  </a:cubicBezTo>
                  <a:cubicBezTo>
                    <a:pt x="4268476" y="997949"/>
                    <a:pt x="4251966" y="1022079"/>
                    <a:pt x="4213866" y="1016999"/>
                  </a:cubicBezTo>
                  <a:cubicBezTo>
                    <a:pt x="4175766" y="1011919"/>
                    <a:pt x="4122426" y="1009379"/>
                    <a:pt x="4084326" y="963659"/>
                  </a:cubicBezTo>
                  <a:cubicBezTo>
                    <a:pt x="4046226" y="917939"/>
                    <a:pt x="4028446" y="793479"/>
                    <a:pt x="3985266" y="742679"/>
                  </a:cubicBezTo>
                  <a:cubicBezTo>
                    <a:pt x="3942086" y="691879"/>
                    <a:pt x="3863346" y="685529"/>
                    <a:pt x="3825246" y="658859"/>
                  </a:cubicBezTo>
                  <a:cubicBezTo>
                    <a:pt x="3787146" y="632189"/>
                    <a:pt x="3804926" y="587739"/>
                    <a:pt x="3756666" y="582659"/>
                  </a:cubicBezTo>
                  <a:cubicBezTo>
                    <a:pt x="3708406" y="577579"/>
                    <a:pt x="3572516" y="613139"/>
                    <a:pt x="3535686" y="628379"/>
                  </a:cubicBezTo>
                  <a:cubicBezTo>
                    <a:pt x="3498856" y="643619"/>
                    <a:pt x="3571246" y="660129"/>
                    <a:pt x="3535686" y="674099"/>
                  </a:cubicBezTo>
                  <a:cubicBezTo>
                    <a:pt x="3500126" y="688069"/>
                    <a:pt x="3371856" y="717279"/>
                    <a:pt x="3322326" y="712199"/>
                  </a:cubicBezTo>
                  <a:cubicBezTo>
                    <a:pt x="3272796" y="707119"/>
                    <a:pt x="3257556" y="662669"/>
                    <a:pt x="3238506" y="643619"/>
                  </a:cubicBezTo>
                  <a:cubicBezTo>
                    <a:pt x="3219456" y="624569"/>
                    <a:pt x="3221996" y="605519"/>
                    <a:pt x="3208026" y="597899"/>
                  </a:cubicBezTo>
                  <a:cubicBezTo>
                    <a:pt x="3194056" y="590279"/>
                    <a:pt x="3172466" y="586469"/>
                    <a:pt x="3154686" y="597899"/>
                  </a:cubicBezTo>
                  <a:cubicBezTo>
                    <a:pt x="3136906" y="609329"/>
                    <a:pt x="3134366" y="649969"/>
                    <a:pt x="3101346" y="666479"/>
                  </a:cubicBezTo>
                  <a:cubicBezTo>
                    <a:pt x="3068326" y="682989"/>
                    <a:pt x="2994666" y="690609"/>
                    <a:pt x="2956566" y="696959"/>
                  </a:cubicBezTo>
                  <a:cubicBezTo>
                    <a:pt x="2918466" y="703309"/>
                    <a:pt x="2884176" y="695689"/>
                    <a:pt x="2872746" y="704579"/>
                  </a:cubicBezTo>
                  <a:cubicBezTo>
                    <a:pt x="2861316" y="713469"/>
                    <a:pt x="2907036" y="742679"/>
                    <a:pt x="2887986" y="750299"/>
                  </a:cubicBezTo>
                  <a:cubicBezTo>
                    <a:pt x="2868936" y="757919"/>
                    <a:pt x="2787656" y="735059"/>
                    <a:pt x="2758446" y="750299"/>
                  </a:cubicBezTo>
                  <a:cubicBezTo>
                    <a:pt x="2729236" y="765539"/>
                    <a:pt x="2726696" y="804909"/>
                    <a:pt x="2712726" y="841739"/>
                  </a:cubicBezTo>
                  <a:cubicBezTo>
                    <a:pt x="2698756" y="878569"/>
                    <a:pt x="2700026" y="942069"/>
                    <a:pt x="2674626" y="971279"/>
                  </a:cubicBezTo>
                  <a:cubicBezTo>
                    <a:pt x="2649226" y="1000489"/>
                    <a:pt x="2593346" y="1027159"/>
                    <a:pt x="2560326" y="1016999"/>
                  </a:cubicBezTo>
                  <a:cubicBezTo>
                    <a:pt x="2527306" y="1006839"/>
                    <a:pt x="2465076" y="934449"/>
                    <a:pt x="2476506" y="910319"/>
                  </a:cubicBezTo>
                  <a:cubicBezTo>
                    <a:pt x="2487936" y="886189"/>
                    <a:pt x="2606046" y="895079"/>
                    <a:pt x="2628906" y="872219"/>
                  </a:cubicBezTo>
                  <a:cubicBezTo>
                    <a:pt x="2651766" y="849359"/>
                    <a:pt x="2631446" y="799829"/>
                    <a:pt x="2613666" y="773159"/>
                  </a:cubicBezTo>
                  <a:cubicBezTo>
                    <a:pt x="2595886" y="746489"/>
                    <a:pt x="2551436" y="722359"/>
                    <a:pt x="2522226" y="712199"/>
                  </a:cubicBezTo>
                  <a:cubicBezTo>
                    <a:pt x="2493016" y="702039"/>
                    <a:pt x="2458726" y="736329"/>
                    <a:pt x="2438406" y="712199"/>
                  </a:cubicBezTo>
                  <a:cubicBezTo>
                    <a:pt x="2418086" y="688069"/>
                    <a:pt x="2407926" y="610599"/>
                    <a:pt x="2400306" y="567419"/>
                  </a:cubicBezTo>
                  <a:cubicBezTo>
                    <a:pt x="2392686" y="524239"/>
                    <a:pt x="2406656" y="475979"/>
                    <a:pt x="2392686" y="453119"/>
                  </a:cubicBezTo>
                  <a:cubicBezTo>
                    <a:pt x="2378716" y="430259"/>
                    <a:pt x="2316486" y="430259"/>
                    <a:pt x="2316486" y="430259"/>
                  </a:cubicBezTo>
                  <a:cubicBezTo>
                    <a:pt x="2298706" y="425179"/>
                    <a:pt x="2303786" y="417559"/>
                    <a:pt x="2286006" y="422639"/>
                  </a:cubicBezTo>
                  <a:cubicBezTo>
                    <a:pt x="2268226" y="427719"/>
                    <a:pt x="2227586" y="440419"/>
                    <a:pt x="2209806" y="460739"/>
                  </a:cubicBezTo>
                  <a:cubicBezTo>
                    <a:pt x="2192026" y="481059"/>
                    <a:pt x="2179326" y="544559"/>
                    <a:pt x="2179326" y="544559"/>
                  </a:cubicBezTo>
                  <a:cubicBezTo>
                    <a:pt x="2170436" y="562339"/>
                    <a:pt x="2174246" y="563609"/>
                    <a:pt x="2156466" y="567419"/>
                  </a:cubicBezTo>
                  <a:cubicBezTo>
                    <a:pt x="2138686" y="571229"/>
                    <a:pt x="2100586" y="563609"/>
                    <a:pt x="2072646" y="567419"/>
                  </a:cubicBezTo>
                  <a:cubicBezTo>
                    <a:pt x="2044706" y="571229"/>
                    <a:pt x="2015496" y="591549"/>
                    <a:pt x="1988826" y="590279"/>
                  </a:cubicBezTo>
                  <a:cubicBezTo>
                    <a:pt x="1962156" y="589009"/>
                    <a:pt x="1938026" y="557259"/>
                    <a:pt x="1912626" y="559799"/>
                  </a:cubicBezTo>
                  <a:cubicBezTo>
                    <a:pt x="1887226" y="562339"/>
                    <a:pt x="1842776" y="585199"/>
                    <a:pt x="1836426" y="605519"/>
                  </a:cubicBezTo>
                  <a:cubicBezTo>
                    <a:pt x="1830076" y="625839"/>
                    <a:pt x="1874526" y="660129"/>
                    <a:pt x="1874526" y="681719"/>
                  </a:cubicBezTo>
                  <a:cubicBezTo>
                    <a:pt x="1874526" y="703309"/>
                    <a:pt x="1852936" y="736329"/>
                    <a:pt x="1836426" y="735059"/>
                  </a:cubicBezTo>
                  <a:cubicBezTo>
                    <a:pt x="1819916" y="733789"/>
                    <a:pt x="1802136" y="679179"/>
                    <a:pt x="1775466" y="674099"/>
                  </a:cubicBezTo>
                  <a:cubicBezTo>
                    <a:pt x="1748796" y="669019"/>
                    <a:pt x="1711966" y="690609"/>
                    <a:pt x="1676406" y="704579"/>
                  </a:cubicBezTo>
                  <a:cubicBezTo>
                    <a:pt x="1640846" y="718549"/>
                    <a:pt x="1607826" y="749029"/>
                    <a:pt x="1562106" y="757919"/>
                  </a:cubicBezTo>
                  <a:cubicBezTo>
                    <a:pt x="1516386" y="766809"/>
                    <a:pt x="1435106" y="747759"/>
                    <a:pt x="1402086" y="757919"/>
                  </a:cubicBezTo>
                  <a:cubicBezTo>
                    <a:pt x="1369066" y="768079"/>
                    <a:pt x="1371606" y="802369"/>
                    <a:pt x="1363986" y="818879"/>
                  </a:cubicBezTo>
                  <a:cubicBezTo>
                    <a:pt x="1356366" y="835389"/>
                    <a:pt x="1372876" y="849359"/>
                    <a:pt x="1356366" y="856979"/>
                  </a:cubicBezTo>
                  <a:cubicBezTo>
                    <a:pt x="1339856" y="864599"/>
                    <a:pt x="1282706" y="881109"/>
                    <a:pt x="1264926" y="864599"/>
                  </a:cubicBezTo>
                  <a:cubicBezTo>
                    <a:pt x="1247146" y="848089"/>
                    <a:pt x="1275086" y="796019"/>
                    <a:pt x="1249686" y="757919"/>
                  </a:cubicBezTo>
                  <a:cubicBezTo>
                    <a:pt x="1224286" y="719819"/>
                    <a:pt x="1145546" y="663939"/>
                    <a:pt x="1112526" y="635999"/>
                  </a:cubicBezTo>
                  <a:cubicBezTo>
                    <a:pt x="1079506" y="608059"/>
                    <a:pt x="1076966" y="606789"/>
                    <a:pt x="1051566" y="590279"/>
                  </a:cubicBezTo>
                  <a:cubicBezTo>
                    <a:pt x="1026166" y="573769"/>
                    <a:pt x="990606" y="549639"/>
                    <a:pt x="960126" y="536939"/>
                  </a:cubicBezTo>
                  <a:cubicBezTo>
                    <a:pt x="929646" y="524239"/>
                    <a:pt x="895356" y="512809"/>
                    <a:pt x="868686" y="514079"/>
                  </a:cubicBezTo>
                  <a:cubicBezTo>
                    <a:pt x="842016" y="515349"/>
                    <a:pt x="817886" y="545829"/>
                    <a:pt x="800106" y="544559"/>
                  </a:cubicBezTo>
                  <a:cubicBezTo>
                    <a:pt x="782326" y="543289"/>
                    <a:pt x="791216" y="469629"/>
                    <a:pt x="762006" y="506459"/>
                  </a:cubicBezTo>
                  <a:cubicBezTo>
                    <a:pt x="732796" y="543289"/>
                    <a:pt x="670566" y="721089"/>
                    <a:pt x="624846" y="765539"/>
                  </a:cubicBezTo>
                  <a:cubicBezTo>
                    <a:pt x="579126" y="809989"/>
                    <a:pt x="530866" y="762999"/>
                    <a:pt x="487686" y="773159"/>
                  </a:cubicBezTo>
                  <a:cubicBezTo>
                    <a:pt x="444506" y="783319"/>
                    <a:pt x="415296" y="807449"/>
                    <a:pt x="365766" y="826499"/>
                  </a:cubicBezTo>
                  <a:cubicBezTo>
                    <a:pt x="316236" y="845549"/>
                    <a:pt x="252736" y="864599"/>
                    <a:pt x="190506" y="887459"/>
                  </a:cubicBezTo>
                  <a:cubicBezTo>
                    <a:pt x="128276" y="910319"/>
                    <a:pt x="1276" y="1006839"/>
                    <a:pt x="6" y="1009379"/>
                  </a:cubicBezTo>
                  <a:close/>
                </a:path>
              </a:pathLst>
            </a:cu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TextBox 13">
            <a:extLst>
              <a:ext uri="{FF2B5EF4-FFF2-40B4-BE49-F238E27FC236}">
                <a16:creationId xmlns:a16="http://schemas.microsoft.com/office/drawing/2014/main" id="{46953A26-8504-480E-AA21-1A387F42721D}"/>
              </a:ext>
            </a:extLst>
          </p:cNvPr>
          <p:cNvSpPr txBox="1"/>
          <p:nvPr/>
        </p:nvSpPr>
        <p:spPr>
          <a:xfrm>
            <a:off x="415636" y="89174"/>
            <a:ext cx="8728364" cy="523220"/>
          </a:xfrm>
          <a:prstGeom prst="rect">
            <a:avLst/>
          </a:prstGeom>
          <a:noFill/>
        </p:spPr>
        <p:txBody>
          <a:bodyPr wrap="square" rtlCol="0">
            <a:spAutoFit/>
          </a:bodyPr>
          <a:lstStyle/>
          <a:p>
            <a:pPr algn="ctr"/>
            <a:r>
              <a:rPr lang="en-IN" sz="2800" b="1" dirty="0">
                <a:solidFill>
                  <a:srgbClr val="C00000"/>
                </a:solidFill>
              </a:rPr>
              <a:t>Necking accompanied by Void and crack formation</a:t>
            </a:r>
            <a:endParaRPr lang="en-IN" sz="3600" b="1" dirty="0">
              <a:solidFill>
                <a:srgbClr val="C00000"/>
              </a:solidFill>
            </a:endParaRPr>
          </a:p>
        </p:txBody>
      </p:sp>
    </p:spTree>
    <p:extLst>
      <p:ext uri="{BB962C8B-B14F-4D97-AF65-F5344CB8AC3E}">
        <p14:creationId xmlns:p14="http://schemas.microsoft.com/office/powerpoint/2010/main" val="40036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2BA0FA-6BC4-43E4-97B0-49387D4EDE08}"/>
              </a:ext>
            </a:extLst>
          </p:cNvPr>
          <p:cNvSpPr>
            <a:spLocks noGrp="1"/>
          </p:cNvSpPr>
          <p:nvPr>
            <p:ph idx="1"/>
          </p:nvPr>
        </p:nvSpPr>
        <p:spPr>
          <a:xfrm>
            <a:off x="171449" y="136524"/>
            <a:ext cx="8728001" cy="2946918"/>
          </a:xfrm>
        </p:spPr>
        <p:txBody>
          <a:bodyPr>
            <a:normAutofit fontScale="92500"/>
          </a:bodyPr>
          <a:lstStyle/>
          <a:p>
            <a:r>
              <a:rPr lang="en-IN" b="1" dirty="0"/>
              <a:t>Question:</a:t>
            </a:r>
            <a:r>
              <a:rPr lang="en-IN" dirty="0"/>
              <a:t> How to distinguish between a ductile material and a brittle material just by seeing the fractured specimens?</a:t>
            </a:r>
          </a:p>
          <a:p>
            <a:r>
              <a:rPr lang="en-IN" b="1" dirty="0"/>
              <a:t>Answer:</a:t>
            </a:r>
            <a:r>
              <a:rPr lang="en-IN" dirty="0"/>
              <a:t> Ductile material typically undergoes either through ductile rupture or cup-and-cone fracture with dull appearance on fracture surface. In contrast, a brittle material typically shows flat-fracture surface with shiny appearance.</a:t>
            </a:r>
          </a:p>
          <a:p>
            <a:endParaRPr lang="en-IN" dirty="0"/>
          </a:p>
        </p:txBody>
      </p:sp>
      <p:sp>
        <p:nvSpPr>
          <p:cNvPr id="4" name="Slide Number Placeholder 3">
            <a:extLst>
              <a:ext uri="{FF2B5EF4-FFF2-40B4-BE49-F238E27FC236}">
                <a16:creationId xmlns:a16="http://schemas.microsoft.com/office/drawing/2014/main" id="{02A98228-2BA2-4F98-8EC1-98B51F9A96F5}"/>
              </a:ext>
            </a:extLst>
          </p:cNvPr>
          <p:cNvSpPr>
            <a:spLocks noGrp="1"/>
          </p:cNvSpPr>
          <p:nvPr>
            <p:ph type="sldNum" sz="quarter" idx="12"/>
          </p:nvPr>
        </p:nvSpPr>
        <p:spPr/>
        <p:txBody>
          <a:bodyPr/>
          <a:lstStyle/>
          <a:p>
            <a:fld id="{B1DE34B8-476C-483E-AB7F-575BE55C844C}" type="slidenum">
              <a:rPr lang="en-CA" smtClean="0"/>
              <a:t>36</a:t>
            </a:fld>
            <a:endParaRPr lang="en-CA"/>
          </a:p>
        </p:txBody>
      </p:sp>
      <p:pic>
        <p:nvPicPr>
          <p:cNvPr id="5" name="Picture 4">
            <a:extLst>
              <a:ext uri="{FF2B5EF4-FFF2-40B4-BE49-F238E27FC236}">
                <a16:creationId xmlns:a16="http://schemas.microsoft.com/office/drawing/2014/main" id="{4F8C77FB-18AB-4A1E-96AB-8FF35E93E9C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11302" y="3160793"/>
            <a:ext cx="4069389" cy="2666521"/>
          </a:xfrm>
          <a:prstGeom prst="rect">
            <a:avLst/>
          </a:prstGeom>
          <a:noFill/>
          <a:ln>
            <a:noFill/>
          </a:ln>
        </p:spPr>
      </p:pic>
      <p:sp>
        <p:nvSpPr>
          <p:cNvPr id="6" name="Text Box 2">
            <a:extLst>
              <a:ext uri="{FF2B5EF4-FFF2-40B4-BE49-F238E27FC236}">
                <a16:creationId xmlns:a16="http://schemas.microsoft.com/office/drawing/2014/main" id="{9D4433F6-C6C7-47A8-94C8-E457C41E8D0B}"/>
              </a:ext>
            </a:extLst>
          </p:cNvPr>
          <p:cNvSpPr txBox="1">
            <a:spLocks noChangeArrowheads="1"/>
          </p:cNvSpPr>
          <p:nvPr/>
        </p:nvSpPr>
        <p:spPr bwMode="auto">
          <a:xfrm>
            <a:off x="2169037" y="5902992"/>
            <a:ext cx="1670641" cy="243803"/>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0"/>
              </a:spcAft>
            </a:pPr>
            <a:r>
              <a:rPr lang="en-IN"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Ductile rupture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 Box 2">
            <a:extLst>
              <a:ext uri="{FF2B5EF4-FFF2-40B4-BE49-F238E27FC236}">
                <a16:creationId xmlns:a16="http://schemas.microsoft.com/office/drawing/2014/main" id="{27EDFBC0-0414-4E95-9C3A-013D745FA39C}"/>
              </a:ext>
            </a:extLst>
          </p:cNvPr>
          <p:cNvSpPr txBox="1">
            <a:spLocks noChangeArrowheads="1"/>
          </p:cNvSpPr>
          <p:nvPr/>
        </p:nvSpPr>
        <p:spPr bwMode="auto">
          <a:xfrm>
            <a:off x="3941089" y="5822914"/>
            <a:ext cx="1481516" cy="48768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0"/>
              </a:spcAft>
            </a:pPr>
            <a:r>
              <a:rPr lang="en-IN"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Cup and Cone ductile fracture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Box 2">
            <a:extLst>
              <a:ext uri="{FF2B5EF4-FFF2-40B4-BE49-F238E27FC236}">
                <a16:creationId xmlns:a16="http://schemas.microsoft.com/office/drawing/2014/main" id="{818225DE-775E-4ABB-B2B8-D2C890F9AC54}"/>
              </a:ext>
            </a:extLst>
          </p:cNvPr>
          <p:cNvSpPr txBox="1">
            <a:spLocks noChangeArrowheads="1"/>
          </p:cNvSpPr>
          <p:nvPr/>
        </p:nvSpPr>
        <p:spPr bwMode="auto">
          <a:xfrm>
            <a:off x="5521220" y="5902992"/>
            <a:ext cx="2057399" cy="48768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0"/>
              </a:spcAft>
            </a:pPr>
            <a:r>
              <a:rPr lang="en-IN"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Flat fracture in brittle material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09295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FA75C9-8602-4CB7-BB26-38B21671BA05}"/>
              </a:ext>
            </a:extLst>
          </p:cNvPr>
          <p:cNvSpPr txBox="1"/>
          <p:nvPr/>
        </p:nvSpPr>
        <p:spPr>
          <a:xfrm>
            <a:off x="235258" y="269432"/>
            <a:ext cx="8371643" cy="523220"/>
          </a:xfrm>
          <a:prstGeom prst="rect">
            <a:avLst/>
          </a:prstGeom>
          <a:solidFill>
            <a:schemeClr val="bg1">
              <a:lumMod val="95000"/>
            </a:schemeClr>
          </a:solidFill>
        </p:spPr>
        <p:txBody>
          <a:bodyPr wrap="square" rtlCol="0">
            <a:spAutoFit/>
          </a:bodyPr>
          <a:lstStyle/>
          <a:p>
            <a:pPr algn="ctr"/>
            <a:r>
              <a:rPr lang="en-US" sz="2800" b="1" dirty="0">
                <a:solidFill>
                  <a:srgbClr val="C00000"/>
                </a:solidFill>
              </a:rPr>
              <a:t>Distinct features in fracture surfaces</a:t>
            </a:r>
          </a:p>
        </p:txBody>
      </p:sp>
      <p:sp>
        <p:nvSpPr>
          <p:cNvPr id="3" name="Slide Number Placeholder 2"/>
          <p:cNvSpPr>
            <a:spLocks noGrp="1"/>
          </p:cNvSpPr>
          <p:nvPr>
            <p:ph type="sldNum" sz="quarter" idx="12"/>
          </p:nvPr>
        </p:nvSpPr>
        <p:spPr/>
        <p:txBody>
          <a:bodyPr/>
          <a:lstStyle/>
          <a:p>
            <a:fld id="{B1DE34B8-476C-483E-AB7F-575BE55C844C}" type="slidenum">
              <a:rPr lang="en-CA" smtClean="0"/>
              <a:t>37</a:t>
            </a:fld>
            <a:endParaRPr lang="en-CA"/>
          </a:p>
        </p:txBody>
      </p:sp>
      <p:sp>
        <p:nvSpPr>
          <p:cNvPr id="15" name="Freeform 14"/>
          <p:cNvSpPr/>
          <p:nvPr/>
        </p:nvSpPr>
        <p:spPr>
          <a:xfrm>
            <a:off x="1371594" y="3648981"/>
            <a:ext cx="6486819" cy="1423419"/>
          </a:xfrm>
          <a:custGeom>
            <a:avLst/>
            <a:gdLst>
              <a:gd name="connsiteX0" fmla="*/ 6 w 6486819"/>
              <a:gd name="connsiteY0" fmla="*/ 1009379 h 1423419"/>
              <a:gd name="connsiteX1" fmla="*/ 182886 w 6486819"/>
              <a:gd name="connsiteY1" fmla="*/ 902699 h 1423419"/>
              <a:gd name="connsiteX2" fmla="*/ 434346 w 6486819"/>
              <a:gd name="connsiteY2" fmla="*/ 750299 h 1423419"/>
              <a:gd name="connsiteX3" fmla="*/ 548646 w 6486819"/>
              <a:gd name="connsiteY3" fmla="*/ 651239 h 1423419"/>
              <a:gd name="connsiteX4" fmla="*/ 594366 w 6486819"/>
              <a:gd name="connsiteY4" fmla="*/ 613139 h 1423419"/>
              <a:gd name="connsiteX5" fmla="*/ 678186 w 6486819"/>
              <a:gd name="connsiteY5" fmla="*/ 567419 h 1423419"/>
              <a:gd name="connsiteX6" fmla="*/ 746766 w 6486819"/>
              <a:gd name="connsiteY6" fmla="*/ 460739 h 1423419"/>
              <a:gd name="connsiteX7" fmla="*/ 845826 w 6486819"/>
              <a:gd name="connsiteY7" fmla="*/ 384539 h 1423419"/>
              <a:gd name="connsiteX8" fmla="*/ 914406 w 6486819"/>
              <a:gd name="connsiteY8" fmla="*/ 308339 h 1423419"/>
              <a:gd name="connsiteX9" fmla="*/ 1089666 w 6486819"/>
              <a:gd name="connsiteY9" fmla="*/ 308339 h 1423419"/>
              <a:gd name="connsiteX10" fmla="*/ 1196346 w 6486819"/>
              <a:gd name="connsiteY10" fmla="*/ 392159 h 1423419"/>
              <a:gd name="connsiteX11" fmla="*/ 1287786 w 6486819"/>
              <a:gd name="connsiteY11" fmla="*/ 529319 h 1423419"/>
              <a:gd name="connsiteX12" fmla="*/ 1379226 w 6486819"/>
              <a:gd name="connsiteY12" fmla="*/ 582659 h 1423419"/>
              <a:gd name="connsiteX13" fmla="*/ 1402086 w 6486819"/>
              <a:gd name="connsiteY13" fmla="*/ 582659 h 1423419"/>
              <a:gd name="connsiteX14" fmla="*/ 1485906 w 6486819"/>
              <a:gd name="connsiteY14" fmla="*/ 468359 h 1423419"/>
              <a:gd name="connsiteX15" fmla="*/ 1546866 w 6486819"/>
              <a:gd name="connsiteY15" fmla="*/ 430259 h 1423419"/>
              <a:gd name="connsiteX16" fmla="*/ 1623066 w 6486819"/>
              <a:gd name="connsiteY16" fmla="*/ 430259 h 1423419"/>
              <a:gd name="connsiteX17" fmla="*/ 1668786 w 6486819"/>
              <a:gd name="connsiteY17" fmla="*/ 399779 h 1423419"/>
              <a:gd name="connsiteX18" fmla="*/ 1767846 w 6486819"/>
              <a:gd name="connsiteY18" fmla="*/ 392159 h 1423419"/>
              <a:gd name="connsiteX19" fmla="*/ 1813566 w 6486819"/>
              <a:gd name="connsiteY19" fmla="*/ 384539 h 1423419"/>
              <a:gd name="connsiteX20" fmla="*/ 1851666 w 6486819"/>
              <a:gd name="connsiteY20" fmla="*/ 361679 h 1423419"/>
              <a:gd name="connsiteX21" fmla="*/ 1889766 w 6486819"/>
              <a:gd name="connsiteY21" fmla="*/ 293099 h 1423419"/>
              <a:gd name="connsiteX22" fmla="*/ 1905006 w 6486819"/>
              <a:gd name="connsiteY22" fmla="*/ 232139 h 1423419"/>
              <a:gd name="connsiteX23" fmla="*/ 1958346 w 6486819"/>
              <a:gd name="connsiteY23" fmla="*/ 201659 h 1423419"/>
              <a:gd name="connsiteX24" fmla="*/ 2019306 w 6486819"/>
              <a:gd name="connsiteY24" fmla="*/ 155939 h 1423419"/>
              <a:gd name="connsiteX25" fmla="*/ 2110746 w 6486819"/>
              <a:gd name="connsiteY25" fmla="*/ 148319 h 1423419"/>
              <a:gd name="connsiteX26" fmla="*/ 2164086 w 6486819"/>
              <a:gd name="connsiteY26" fmla="*/ 178799 h 1423419"/>
              <a:gd name="connsiteX27" fmla="*/ 2225046 w 6486819"/>
              <a:gd name="connsiteY27" fmla="*/ 186419 h 1423419"/>
              <a:gd name="connsiteX28" fmla="*/ 2270766 w 6486819"/>
              <a:gd name="connsiteY28" fmla="*/ 117839 h 1423419"/>
              <a:gd name="connsiteX29" fmla="*/ 2377446 w 6486819"/>
              <a:gd name="connsiteY29" fmla="*/ 34019 h 1423419"/>
              <a:gd name="connsiteX30" fmla="*/ 2484126 w 6486819"/>
              <a:gd name="connsiteY30" fmla="*/ 3539 h 1423419"/>
              <a:gd name="connsiteX31" fmla="*/ 2575566 w 6486819"/>
              <a:gd name="connsiteY31" fmla="*/ 110219 h 1423419"/>
              <a:gd name="connsiteX32" fmla="*/ 2522226 w 6486819"/>
              <a:gd name="connsiteY32" fmla="*/ 232139 h 1423419"/>
              <a:gd name="connsiteX33" fmla="*/ 2552706 w 6486819"/>
              <a:gd name="connsiteY33" fmla="*/ 346439 h 1423419"/>
              <a:gd name="connsiteX34" fmla="*/ 2628906 w 6486819"/>
              <a:gd name="connsiteY34" fmla="*/ 498839 h 1423419"/>
              <a:gd name="connsiteX35" fmla="*/ 2674626 w 6486819"/>
              <a:gd name="connsiteY35" fmla="*/ 582659 h 1423419"/>
              <a:gd name="connsiteX36" fmla="*/ 2735586 w 6486819"/>
              <a:gd name="connsiteY36" fmla="*/ 597899 h 1423419"/>
              <a:gd name="connsiteX37" fmla="*/ 2842266 w 6486819"/>
              <a:gd name="connsiteY37" fmla="*/ 521699 h 1423419"/>
              <a:gd name="connsiteX38" fmla="*/ 2887986 w 6486819"/>
              <a:gd name="connsiteY38" fmla="*/ 407399 h 1423419"/>
              <a:gd name="connsiteX39" fmla="*/ 2895606 w 6486819"/>
              <a:gd name="connsiteY39" fmla="*/ 315959 h 1423419"/>
              <a:gd name="connsiteX40" fmla="*/ 2887986 w 6486819"/>
              <a:gd name="connsiteY40" fmla="*/ 254999 h 1423419"/>
              <a:gd name="connsiteX41" fmla="*/ 2926086 w 6486819"/>
              <a:gd name="connsiteY41" fmla="*/ 239759 h 1423419"/>
              <a:gd name="connsiteX42" fmla="*/ 3040386 w 6486819"/>
              <a:gd name="connsiteY42" fmla="*/ 293099 h 1423419"/>
              <a:gd name="connsiteX43" fmla="*/ 3131826 w 6486819"/>
              <a:gd name="connsiteY43" fmla="*/ 293099 h 1423419"/>
              <a:gd name="connsiteX44" fmla="*/ 3154686 w 6486819"/>
              <a:gd name="connsiteY44" fmla="*/ 201659 h 1423419"/>
              <a:gd name="connsiteX45" fmla="*/ 3230886 w 6486819"/>
              <a:gd name="connsiteY45" fmla="*/ 94979 h 1423419"/>
              <a:gd name="connsiteX46" fmla="*/ 3284226 w 6486819"/>
              <a:gd name="connsiteY46" fmla="*/ 194039 h 1423419"/>
              <a:gd name="connsiteX47" fmla="*/ 3375666 w 6486819"/>
              <a:gd name="connsiteY47" fmla="*/ 194039 h 1423419"/>
              <a:gd name="connsiteX48" fmla="*/ 3512826 w 6486819"/>
              <a:gd name="connsiteY48" fmla="*/ 194039 h 1423419"/>
              <a:gd name="connsiteX49" fmla="*/ 3657606 w 6486819"/>
              <a:gd name="connsiteY49" fmla="*/ 148319 h 1423419"/>
              <a:gd name="connsiteX50" fmla="*/ 3749046 w 6486819"/>
              <a:gd name="connsiteY50" fmla="*/ 125459 h 1423419"/>
              <a:gd name="connsiteX51" fmla="*/ 3848106 w 6486819"/>
              <a:gd name="connsiteY51" fmla="*/ 216899 h 1423419"/>
              <a:gd name="connsiteX52" fmla="*/ 3931926 w 6486819"/>
              <a:gd name="connsiteY52" fmla="*/ 300719 h 1423419"/>
              <a:gd name="connsiteX53" fmla="*/ 4091946 w 6486819"/>
              <a:gd name="connsiteY53" fmla="*/ 475979 h 1423419"/>
              <a:gd name="connsiteX54" fmla="*/ 4213866 w 6486819"/>
              <a:gd name="connsiteY54" fmla="*/ 620759 h 1423419"/>
              <a:gd name="connsiteX55" fmla="*/ 4297686 w 6486819"/>
              <a:gd name="connsiteY55" fmla="*/ 582659 h 1423419"/>
              <a:gd name="connsiteX56" fmla="*/ 4351026 w 6486819"/>
              <a:gd name="connsiteY56" fmla="*/ 590279 h 1423419"/>
              <a:gd name="connsiteX57" fmla="*/ 4381506 w 6486819"/>
              <a:gd name="connsiteY57" fmla="*/ 559799 h 1423419"/>
              <a:gd name="connsiteX58" fmla="*/ 4427226 w 6486819"/>
              <a:gd name="connsiteY58" fmla="*/ 559799 h 1423419"/>
              <a:gd name="connsiteX59" fmla="*/ 4533906 w 6486819"/>
              <a:gd name="connsiteY59" fmla="*/ 529319 h 1423419"/>
              <a:gd name="connsiteX60" fmla="*/ 4495806 w 6486819"/>
              <a:gd name="connsiteY60" fmla="*/ 415019 h 1423419"/>
              <a:gd name="connsiteX61" fmla="*/ 4579626 w 6486819"/>
              <a:gd name="connsiteY61" fmla="*/ 415019 h 1423419"/>
              <a:gd name="connsiteX62" fmla="*/ 4648206 w 6486819"/>
              <a:gd name="connsiteY62" fmla="*/ 430259 h 1423419"/>
              <a:gd name="connsiteX63" fmla="*/ 4709166 w 6486819"/>
              <a:gd name="connsiteY63" fmla="*/ 407399 h 1423419"/>
              <a:gd name="connsiteX64" fmla="*/ 4831086 w 6486819"/>
              <a:gd name="connsiteY64" fmla="*/ 384539 h 1423419"/>
              <a:gd name="connsiteX65" fmla="*/ 4907286 w 6486819"/>
              <a:gd name="connsiteY65" fmla="*/ 521699 h 1423419"/>
              <a:gd name="connsiteX66" fmla="*/ 4922526 w 6486819"/>
              <a:gd name="connsiteY66" fmla="*/ 628379 h 1423419"/>
              <a:gd name="connsiteX67" fmla="*/ 4991106 w 6486819"/>
              <a:gd name="connsiteY67" fmla="*/ 696959 h 1423419"/>
              <a:gd name="connsiteX68" fmla="*/ 5128266 w 6486819"/>
              <a:gd name="connsiteY68" fmla="*/ 643619 h 1423419"/>
              <a:gd name="connsiteX69" fmla="*/ 5151126 w 6486819"/>
              <a:gd name="connsiteY69" fmla="*/ 590279 h 1423419"/>
              <a:gd name="connsiteX70" fmla="*/ 5227326 w 6486819"/>
              <a:gd name="connsiteY70" fmla="*/ 567419 h 1423419"/>
              <a:gd name="connsiteX71" fmla="*/ 5288286 w 6486819"/>
              <a:gd name="connsiteY71" fmla="*/ 430259 h 1423419"/>
              <a:gd name="connsiteX72" fmla="*/ 5417826 w 6486819"/>
              <a:gd name="connsiteY72" fmla="*/ 354059 h 1423419"/>
              <a:gd name="connsiteX73" fmla="*/ 5501646 w 6486819"/>
              <a:gd name="connsiteY73" fmla="*/ 483599 h 1423419"/>
              <a:gd name="connsiteX74" fmla="*/ 5471166 w 6486819"/>
              <a:gd name="connsiteY74" fmla="*/ 559799 h 1423419"/>
              <a:gd name="connsiteX75" fmla="*/ 5524506 w 6486819"/>
              <a:gd name="connsiteY75" fmla="*/ 643619 h 1423419"/>
              <a:gd name="connsiteX76" fmla="*/ 5577846 w 6486819"/>
              <a:gd name="connsiteY76" fmla="*/ 826499 h 1423419"/>
              <a:gd name="connsiteX77" fmla="*/ 5593086 w 6486819"/>
              <a:gd name="connsiteY77" fmla="*/ 963659 h 1423419"/>
              <a:gd name="connsiteX78" fmla="*/ 5654046 w 6486819"/>
              <a:gd name="connsiteY78" fmla="*/ 1024619 h 1423419"/>
              <a:gd name="connsiteX79" fmla="*/ 5753106 w 6486819"/>
              <a:gd name="connsiteY79" fmla="*/ 1085579 h 1423419"/>
              <a:gd name="connsiteX80" fmla="*/ 5852166 w 6486819"/>
              <a:gd name="connsiteY80" fmla="*/ 1085579 h 1423419"/>
              <a:gd name="connsiteX81" fmla="*/ 5897886 w 6486819"/>
              <a:gd name="connsiteY81" fmla="*/ 1131299 h 1423419"/>
              <a:gd name="connsiteX82" fmla="*/ 6004566 w 6486819"/>
              <a:gd name="connsiteY82" fmla="*/ 1116059 h 1423419"/>
              <a:gd name="connsiteX83" fmla="*/ 6080766 w 6486819"/>
              <a:gd name="connsiteY83" fmla="*/ 1192259 h 1423419"/>
              <a:gd name="connsiteX84" fmla="*/ 6187446 w 6486819"/>
              <a:gd name="connsiteY84" fmla="*/ 1123679 h 1423419"/>
              <a:gd name="connsiteX85" fmla="*/ 6278886 w 6486819"/>
              <a:gd name="connsiteY85" fmla="*/ 1009379 h 1423419"/>
              <a:gd name="connsiteX86" fmla="*/ 6416046 w 6486819"/>
              <a:gd name="connsiteY86" fmla="*/ 917939 h 1423419"/>
              <a:gd name="connsiteX87" fmla="*/ 6454146 w 6486819"/>
              <a:gd name="connsiteY87" fmla="*/ 917939 h 1423419"/>
              <a:gd name="connsiteX88" fmla="*/ 6469386 w 6486819"/>
              <a:gd name="connsiteY88" fmla="*/ 1001759 h 1423419"/>
              <a:gd name="connsiteX89" fmla="*/ 6195066 w 6486819"/>
              <a:gd name="connsiteY89" fmla="*/ 1184639 h 1423419"/>
              <a:gd name="connsiteX90" fmla="*/ 6088386 w 6486819"/>
              <a:gd name="connsiteY90" fmla="*/ 1344659 h 1423419"/>
              <a:gd name="connsiteX91" fmla="*/ 5981706 w 6486819"/>
              <a:gd name="connsiteY91" fmla="*/ 1413239 h 1423419"/>
              <a:gd name="connsiteX92" fmla="*/ 5867406 w 6486819"/>
              <a:gd name="connsiteY92" fmla="*/ 1352279 h 1423419"/>
              <a:gd name="connsiteX93" fmla="*/ 5791206 w 6486819"/>
              <a:gd name="connsiteY93" fmla="*/ 1420859 h 1423419"/>
              <a:gd name="connsiteX94" fmla="*/ 5623566 w 6486819"/>
              <a:gd name="connsiteY94" fmla="*/ 1405619 h 1423419"/>
              <a:gd name="connsiteX95" fmla="*/ 5577846 w 6486819"/>
              <a:gd name="connsiteY95" fmla="*/ 1375139 h 1423419"/>
              <a:gd name="connsiteX96" fmla="*/ 5516886 w 6486819"/>
              <a:gd name="connsiteY96" fmla="*/ 1321799 h 1423419"/>
              <a:gd name="connsiteX97" fmla="*/ 5501646 w 6486819"/>
              <a:gd name="connsiteY97" fmla="*/ 1177019 h 1423419"/>
              <a:gd name="connsiteX98" fmla="*/ 5463546 w 6486819"/>
              <a:gd name="connsiteY98" fmla="*/ 956039 h 1423419"/>
              <a:gd name="connsiteX99" fmla="*/ 5478786 w 6486819"/>
              <a:gd name="connsiteY99" fmla="*/ 895079 h 1423419"/>
              <a:gd name="connsiteX100" fmla="*/ 5433066 w 6486819"/>
              <a:gd name="connsiteY100" fmla="*/ 803639 h 1423419"/>
              <a:gd name="connsiteX101" fmla="*/ 5356866 w 6486819"/>
              <a:gd name="connsiteY101" fmla="*/ 856979 h 1423419"/>
              <a:gd name="connsiteX102" fmla="*/ 5250186 w 6486819"/>
              <a:gd name="connsiteY102" fmla="*/ 811259 h 1423419"/>
              <a:gd name="connsiteX103" fmla="*/ 5128266 w 6486819"/>
              <a:gd name="connsiteY103" fmla="*/ 986519 h 1423419"/>
              <a:gd name="connsiteX104" fmla="*/ 4998726 w 6486819"/>
              <a:gd name="connsiteY104" fmla="*/ 1047479 h 1423419"/>
              <a:gd name="connsiteX105" fmla="*/ 4899666 w 6486819"/>
              <a:gd name="connsiteY105" fmla="*/ 1055099 h 1423419"/>
              <a:gd name="connsiteX106" fmla="*/ 4846326 w 6486819"/>
              <a:gd name="connsiteY106" fmla="*/ 925559 h 1423419"/>
              <a:gd name="connsiteX107" fmla="*/ 4800606 w 6486819"/>
              <a:gd name="connsiteY107" fmla="*/ 803639 h 1423419"/>
              <a:gd name="connsiteX108" fmla="*/ 4777746 w 6486819"/>
              <a:gd name="connsiteY108" fmla="*/ 757919 h 1423419"/>
              <a:gd name="connsiteX109" fmla="*/ 4602486 w 6486819"/>
              <a:gd name="connsiteY109" fmla="*/ 780779 h 1423419"/>
              <a:gd name="connsiteX110" fmla="*/ 4495806 w 6486819"/>
              <a:gd name="connsiteY110" fmla="*/ 887459 h 1423419"/>
              <a:gd name="connsiteX111" fmla="*/ 4488186 w 6486819"/>
              <a:gd name="connsiteY111" fmla="*/ 940799 h 1423419"/>
              <a:gd name="connsiteX112" fmla="*/ 4480566 w 6486819"/>
              <a:gd name="connsiteY112" fmla="*/ 994139 h 1423419"/>
              <a:gd name="connsiteX113" fmla="*/ 4312926 w 6486819"/>
              <a:gd name="connsiteY113" fmla="*/ 994139 h 1423419"/>
              <a:gd name="connsiteX114" fmla="*/ 4213866 w 6486819"/>
              <a:gd name="connsiteY114" fmla="*/ 1016999 h 1423419"/>
              <a:gd name="connsiteX115" fmla="*/ 4084326 w 6486819"/>
              <a:gd name="connsiteY115" fmla="*/ 963659 h 1423419"/>
              <a:gd name="connsiteX116" fmla="*/ 3985266 w 6486819"/>
              <a:gd name="connsiteY116" fmla="*/ 742679 h 1423419"/>
              <a:gd name="connsiteX117" fmla="*/ 3825246 w 6486819"/>
              <a:gd name="connsiteY117" fmla="*/ 658859 h 1423419"/>
              <a:gd name="connsiteX118" fmla="*/ 3756666 w 6486819"/>
              <a:gd name="connsiteY118" fmla="*/ 582659 h 1423419"/>
              <a:gd name="connsiteX119" fmla="*/ 3535686 w 6486819"/>
              <a:gd name="connsiteY119" fmla="*/ 628379 h 1423419"/>
              <a:gd name="connsiteX120" fmla="*/ 3535686 w 6486819"/>
              <a:gd name="connsiteY120" fmla="*/ 674099 h 1423419"/>
              <a:gd name="connsiteX121" fmla="*/ 3322326 w 6486819"/>
              <a:gd name="connsiteY121" fmla="*/ 712199 h 1423419"/>
              <a:gd name="connsiteX122" fmla="*/ 3238506 w 6486819"/>
              <a:gd name="connsiteY122" fmla="*/ 643619 h 1423419"/>
              <a:gd name="connsiteX123" fmla="*/ 3208026 w 6486819"/>
              <a:gd name="connsiteY123" fmla="*/ 597899 h 1423419"/>
              <a:gd name="connsiteX124" fmla="*/ 3154686 w 6486819"/>
              <a:gd name="connsiteY124" fmla="*/ 597899 h 1423419"/>
              <a:gd name="connsiteX125" fmla="*/ 3101346 w 6486819"/>
              <a:gd name="connsiteY125" fmla="*/ 666479 h 1423419"/>
              <a:gd name="connsiteX126" fmla="*/ 2956566 w 6486819"/>
              <a:gd name="connsiteY126" fmla="*/ 696959 h 1423419"/>
              <a:gd name="connsiteX127" fmla="*/ 2872746 w 6486819"/>
              <a:gd name="connsiteY127" fmla="*/ 704579 h 1423419"/>
              <a:gd name="connsiteX128" fmla="*/ 2887986 w 6486819"/>
              <a:gd name="connsiteY128" fmla="*/ 750299 h 1423419"/>
              <a:gd name="connsiteX129" fmla="*/ 2758446 w 6486819"/>
              <a:gd name="connsiteY129" fmla="*/ 750299 h 1423419"/>
              <a:gd name="connsiteX130" fmla="*/ 2712726 w 6486819"/>
              <a:gd name="connsiteY130" fmla="*/ 841739 h 1423419"/>
              <a:gd name="connsiteX131" fmla="*/ 2674626 w 6486819"/>
              <a:gd name="connsiteY131" fmla="*/ 971279 h 1423419"/>
              <a:gd name="connsiteX132" fmla="*/ 2560326 w 6486819"/>
              <a:gd name="connsiteY132" fmla="*/ 1016999 h 1423419"/>
              <a:gd name="connsiteX133" fmla="*/ 2476506 w 6486819"/>
              <a:gd name="connsiteY133" fmla="*/ 910319 h 1423419"/>
              <a:gd name="connsiteX134" fmla="*/ 2628906 w 6486819"/>
              <a:gd name="connsiteY134" fmla="*/ 872219 h 1423419"/>
              <a:gd name="connsiteX135" fmla="*/ 2613666 w 6486819"/>
              <a:gd name="connsiteY135" fmla="*/ 773159 h 1423419"/>
              <a:gd name="connsiteX136" fmla="*/ 2522226 w 6486819"/>
              <a:gd name="connsiteY136" fmla="*/ 712199 h 1423419"/>
              <a:gd name="connsiteX137" fmla="*/ 2438406 w 6486819"/>
              <a:gd name="connsiteY137" fmla="*/ 712199 h 1423419"/>
              <a:gd name="connsiteX138" fmla="*/ 2400306 w 6486819"/>
              <a:gd name="connsiteY138" fmla="*/ 567419 h 1423419"/>
              <a:gd name="connsiteX139" fmla="*/ 2392686 w 6486819"/>
              <a:gd name="connsiteY139" fmla="*/ 453119 h 1423419"/>
              <a:gd name="connsiteX140" fmla="*/ 2316486 w 6486819"/>
              <a:gd name="connsiteY140" fmla="*/ 430259 h 1423419"/>
              <a:gd name="connsiteX141" fmla="*/ 2286006 w 6486819"/>
              <a:gd name="connsiteY141" fmla="*/ 422639 h 1423419"/>
              <a:gd name="connsiteX142" fmla="*/ 2209806 w 6486819"/>
              <a:gd name="connsiteY142" fmla="*/ 460739 h 1423419"/>
              <a:gd name="connsiteX143" fmla="*/ 2179326 w 6486819"/>
              <a:gd name="connsiteY143" fmla="*/ 544559 h 1423419"/>
              <a:gd name="connsiteX144" fmla="*/ 2156466 w 6486819"/>
              <a:gd name="connsiteY144" fmla="*/ 567419 h 1423419"/>
              <a:gd name="connsiteX145" fmla="*/ 2072646 w 6486819"/>
              <a:gd name="connsiteY145" fmla="*/ 567419 h 1423419"/>
              <a:gd name="connsiteX146" fmla="*/ 1988826 w 6486819"/>
              <a:gd name="connsiteY146" fmla="*/ 590279 h 1423419"/>
              <a:gd name="connsiteX147" fmla="*/ 1912626 w 6486819"/>
              <a:gd name="connsiteY147" fmla="*/ 559799 h 1423419"/>
              <a:gd name="connsiteX148" fmla="*/ 1836426 w 6486819"/>
              <a:gd name="connsiteY148" fmla="*/ 605519 h 1423419"/>
              <a:gd name="connsiteX149" fmla="*/ 1874526 w 6486819"/>
              <a:gd name="connsiteY149" fmla="*/ 681719 h 1423419"/>
              <a:gd name="connsiteX150" fmla="*/ 1836426 w 6486819"/>
              <a:gd name="connsiteY150" fmla="*/ 735059 h 1423419"/>
              <a:gd name="connsiteX151" fmla="*/ 1775466 w 6486819"/>
              <a:gd name="connsiteY151" fmla="*/ 674099 h 1423419"/>
              <a:gd name="connsiteX152" fmla="*/ 1676406 w 6486819"/>
              <a:gd name="connsiteY152" fmla="*/ 704579 h 1423419"/>
              <a:gd name="connsiteX153" fmla="*/ 1562106 w 6486819"/>
              <a:gd name="connsiteY153" fmla="*/ 757919 h 1423419"/>
              <a:gd name="connsiteX154" fmla="*/ 1402086 w 6486819"/>
              <a:gd name="connsiteY154" fmla="*/ 757919 h 1423419"/>
              <a:gd name="connsiteX155" fmla="*/ 1363986 w 6486819"/>
              <a:gd name="connsiteY155" fmla="*/ 818879 h 1423419"/>
              <a:gd name="connsiteX156" fmla="*/ 1356366 w 6486819"/>
              <a:gd name="connsiteY156" fmla="*/ 856979 h 1423419"/>
              <a:gd name="connsiteX157" fmla="*/ 1264926 w 6486819"/>
              <a:gd name="connsiteY157" fmla="*/ 864599 h 1423419"/>
              <a:gd name="connsiteX158" fmla="*/ 1249686 w 6486819"/>
              <a:gd name="connsiteY158" fmla="*/ 757919 h 1423419"/>
              <a:gd name="connsiteX159" fmla="*/ 1112526 w 6486819"/>
              <a:gd name="connsiteY159" fmla="*/ 635999 h 1423419"/>
              <a:gd name="connsiteX160" fmla="*/ 1051566 w 6486819"/>
              <a:gd name="connsiteY160" fmla="*/ 590279 h 1423419"/>
              <a:gd name="connsiteX161" fmla="*/ 960126 w 6486819"/>
              <a:gd name="connsiteY161" fmla="*/ 536939 h 1423419"/>
              <a:gd name="connsiteX162" fmla="*/ 868686 w 6486819"/>
              <a:gd name="connsiteY162" fmla="*/ 514079 h 1423419"/>
              <a:gd name="connsiteX163" fmla="*/ 800106 w 6486819"/>
              <a:gd name="connsiteY163" fmla="*/ 544559 h 1423419"/>
              <a:gd name="connsiteX164" fmla="*/ 762006 w 6486819"/>
              <a:gd name="connsiteY164" fmla="*/ 506459 h 1423419"/>
              <a:gd name="connsiteX165" fmla="*/ 624846 w 6486819"/>
              <a:gd name="connsiteY165" fmla="*/ 765539 h 1423419"/>
              <a:gd name="connsiteX166" fmla="*/ 487686 w 6486819"/>
              <a:gd name="connsiteY166" fmla="*/ 773159 h 1423419"/>
              <a:gd name="connsiteX167" fmla="*/ 365766 w 6486819"/>
              <a:gd name="connsiteY167" fmla="*/ 826499 h 1423419"/>
              <a:gd name="connsiteX168" fmla="*/ 190506 w 6486819"/>
              <a:gd name="connsiteY168" fmla="*/ 887459 h 1423419"/>
              <a:gd name="connsiteX169" fmla="*/ 6 w 6486819"/>
              <a:gd name="connsiteY169" fmla="*/ 1009379 h 142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6486819" h="1423419">
                <a:moveTo>
                  <a:pt x="6" y="1009379"/>
                </a:moveTo>
                <a:cubicBezTo>
                  <a:pt x="-1264" y="1011919"/>
                  <a:pt x="182886" y="902699"/>
                  <a:pt x="182886" y="902699"/>
                </a:cubicBezTo>
                <a:cubicBezTo>
                  <a:pt x="255276" y="859519"/>
                  <a:pt x="373386" y="792209"/>
                  <a:pt x="434346" y="750299"/>
                </a:cubicBezTo>
                <a:cubicBezTo>
                  <a:pt x="495306" y="708389"/>
                  <a:pt x="521976" y="674099"/>
                  <a:pt x="548646" y="651239"/>
                </a:cubicBezTo>
                <a:cubicBezTo>
                  <a:pt x="575316" y="628379"/>
                  <a:pt x="572776" y="627109"/>
                  <a:pt x="594366" y="613139"/>
                </a:cubicBezTo>
                <a:cubicBezTo>
                  <a:pt x="615956" y="599169"/>
                  <a:pt x="652786" y="592819"/>
                  <a:pt x="678186" y="567419"/>
                </a:cubicBezTo>
                <a:cubicBezTo>
                  <a:pt x="703586" y="542019"/>
                  <a:pt x="718826" y="491219"/>
                  <a:pt x="746766" y="460739"/>
                </a:cubicBezTo>
                <a:cubicBezTo>
                  <a:pt x="774706" y="430259"/>
                  <a:pt x="817886" y="409939"/>
                  <a:pt x="845826" y="384539"/>
                </a:cubicBezTo>
                <a:cubicBezTo>
                  <a:pt x="873766" y="359139"/>
                  <a:pt x="873766" y="321039"/>
                  <a:pt x="914406" y="308339"/>
                </a:cubicBezTo>
                <a:cubicBezTo>
                  <a:pt x="955046" y="295639"/>
                  <a:pt x="1042676" y="294369"/>
                  <a:pt x="1089666" y="308339"/>
                </a:cubicBezTo>
                <a:cubicBezTo>
                  <a:pt x="1136656" y="322309"/>
                  <a:pt x="1163326" y="355329"/>
                  <a:pt x="1196346" y="392159"/>
                </a:cubicBezTo>
                <a:cubicBezTo>
                  <a:pt x="1229366" y="428989"/>
                  <a:pt x="1257306" y="497569"/>
                  <a:pt x="1287786" y="529319"/>
                </a:cubicBezTo>
                <a:cubicBezTo>
                  <a:pt x="1318266" y="561069"/>
                  <a:pt x="1379226" y="582659"/>
                  <a:pt x="1379226" y="582659"/>
                </a:cubicBezTo>
                <a:cubicBezTo>
                  <a:pt x="1398276" y="591549"/>
                  <a:pt x="1384306" y="601709"/>
                  <a:pt x="1402086" y="582659"/>
                </a:cubicBezTo>
                <a:cubicBezTo>
                  <a:pt x="1419866" y="563609"/>
                  <a:pt x="1461776" y="493759"/>
                  <a:pt x="1485906" y="468359"/>
                </a:cubicBezTo>
                <a:cubicBezTo>
                  <a:pt x="1510036" y="442959"/>
                  <a:pt x="1524006" y="436609"/>
                  <a:pt x="1546866" y="430259"/>
                </a:cubicBezTo>
                <a:cubicBezTo>
                  <a:pt x="1569726" y="423909"/>
                  <a:pt x="1602746" y="435339"/>
                  <a:pt x="1623066" y="430259"/>
                </a:cubicBezTo>
                <a:cubicBezTo>
                  <a:pt x="1643386" y="425179"/>
                  <a:pt x="1644656" y="406129"/>
                  <a:pt x="1668786" y="399779"/>
                </a:cubicBezTo>
                <a:cubicBezTo>
                  <a:pt x="1692916" y="393429"/>
                  <a:pt x="1743716" y="394699"/>
                  <a:pt x="1767846" y="392159"/>
                </a:cubicBezTo>
                <a:cubicBezTo>
                  <a:pt x="1791976" y="389619"/>
                  <a:pt x="1799596" y="389619"/>
                  <a:pt x="1813566" y="384539"/>
                </a:cubicBezTo>
                <a:cubicBezTo>
                  <a:pt x="1827536" y="379459"/>
                  <a:pt x="1838966" y="376919"/>
                  <a:pt x="1851666" y="361679"/>
                </a:cubicBezTo>
                <a:cubicBezTo>
                  <a:pt x="1864366" y="346439"/>
                  <a:pt x="1880876" y="314689"/>
                  <a:pt x="1889766" y="293099"/>
                </a:cubicBezTo>
                <a:cubicBezTo>
                  <a:pt x="1898656" y="271509"/>
                  <a:pt x="1893576" y="247379"/>
                  <a:pt x="1905006" y="232139"/>
                </a:cubicBezTo>
                <a:cubicBezTo>
                  <a:pt x="1916436" y="216899"/>
                  <a:pt x="1939296" y="214359"/>
                  <a:pt x="1958346" y="201659"/>
                </a:cubicBezTo>
                <a:cubicBezTo>
                  <a:pt x="1977396" y="188959"/>
                  <a:pt x="1993906" y="164829"/>
                  <a:pt x="2019306" y="155939"/>
                </a:cubicBezTo>
                <a:cubicBezTo>
                  <a:pt x="2044706" y="147049"/>
                  <a:pt x="2086616" y="144509"/>
                  <a:pt x="2110746" y="148319"/>
                </a:cubicBezTo>
                <a:cubicBezTo>
                  <a:pt x="2134876" y="152129"/>
                  <a:pt x="2145036" y="172449"/>
                  <a:pt x="2164086" y="178799"/>
                </a:cubicBezTo>
                <a:cubicBezTo>
                  <a:pt x="2183136" y="185149"/>
                  <a:pt x="2207266" y="196579"/>
                  <a:pt x="2225046" y="186419"/>
                </a:cubicBezTo>
                <a:cubicBezTo>
                  <a:pt x="2242826" y="176259"/>
                  <a:pt x="2245366" y="143239"/>
                  <a:pt x="2270766" y="117839"/>
                </a:cubicBezTo>
                <a:cubicBezTo>
                  <a:pt x="2296166" y="92439"/>
                  <a:pt x="2341886" y="53069"/>
                  <a:pt x="2377446" y="34019"/>
                </a:cubicBezTo>
                <a:cubicBezTo>
                  <a:pt x="2413006" y="14969"/>
                  <a:pt x="2451106" y="-9161"/>
                  <a:pt x="2484126" y="3539"/>
                </a:cubicBezTo>
                <a:cubicBezTo>
                  <a:pt x="2517146" y="16239"/>
                  <a:pt x="2569216" y="72119"/>
                  <a:pt x="2575566" y="110219"/>
                </a:cubicBezTo>
                <a:cubicBezTo>
                  <a:pt x="2581916" y="148319"/>
                  <a:pt x="2526036" y="192769"/>
                  <a:pt x="2522226" y="232139"/>
                </a:cubicBezTo>
                <a:cubicBezTo>
                  <a:pt x="2518416" y="271509"/>
                  <a:pt x="2534926" y="301989"/>
                  <a:pt x="2552706" y="346439"/>
                </a:cubicBezTo>
                <a:cubicBezTo>
                  <a:pt x="2570486" y="390889"/>
                  <a:pt x="2608586" y="459469"/>
                  <a:pt x="2628906" y="498839"/>
                </a:cubicBezTo>
                <a:cubicBezTo>
                  <a:pt x="2649226" y="538209"/>
                  <a:pt x="2656846" y="566149"/>
                  <a:pt x="2674626" y="582659"/>
                </a:cubicBezTo>
                <a:cubicBezTo>
                  <a:pt x="2692406" y="599169"/>
                  <a:pt x="2707646" y="608059"/>
                  <a:pt x="2735586" y="597899"/>
                </a:cubicBezTo>
                <a:cubicBezTo>
                  <a:pt x="2763526" y="587739"/>
                  <a:pt x="2816866" y="553449"/>
                  <a:pt x="2842266" y="521699"/>
                </a:cubicBezTo>
                <a:cubicBezTo>
                  <a:pt x="2867666" y="489949"/>
                  <a:pt x="2879096" y="441689"/>
                  <a:pt x="2887986" y="407399"/>
                </a:cubicBezTo>
                <a:cubicBezTo>
                  <a:pt x="2896876" y="373109"/>
                  <a:pt x="2895606" y="341359"/>
                  <a:pt x="2895606" y="315959"/>
                </a:cubicBezTo>
                <a:cubicBezTo>
                  <a:pt x="2895606" y="290559"/>
                  <a:pt x="2882906" y="267699"/>
                  <a:pt x="2887986" y="254999"/>
                </a:cubicBezTo>
                <a:cubicBezTo>
                  <a:pt x="2893066" y="242299"/>
                  <a:pt x="2900686" y="233409"/>
                  <a:pt x="2926086" y="239759"/>
                </a:cubicBezTo>
                <a:cubicBezTo>
                  <a:pt x="2951486" y="246109"/>
                  <a:pt x="3006096" y="284209"/>
                  <a:pt x="3040386" y="293099"/>
                </a:cubicBezTo>
                <a:cubicBezTo>
                  <a:pt x="3074676" y="301989"/>
                  <a:pt x="3112776" y="308339"/>
                  <a:pt x="3131826" y="293099"/>
                </a:cubicBezTo>
                <a:cubicBezTo>
                  <a:pt x="3150876" y="277859"/>
                  <a:pt x="3138176" y="234679"/>
                  <a:pt x="3154686" y="201659"/>
                </a:cubicBezTo>
                <a:cubicBezTo>
                  <a:pt x="3171196" y="168639"/>
                  <a:pt x="3209296" y="96249"/>
                  <a:pt x="3230886" y="94979"/>
                </a:cubicBezTo>
                <a:cubicBezTo>
                  <a:pt x="3252476" y="93709"/>
                  <a:pt x="3260096" y="177529"/>
                  <a:pt x="3284226" y="194039"/>
                </a:cubicBezTo>
                <a:cubicBezTo>
                  <a:pt x="3308356" y="210549"/>
                  <a:pt x="3375666" y="194039"/>
                  <a:pt x="3375666" y="194039"/>
                </a:cubicBezTo>
                <a:cubicBezTo>
                  <a:pt x="3413766" y="194039"/>
                  <a:pt x="3465836" y="201659"/>
                  <a:pt x="3512826" y="194039"/>
                </a:cubicBezTo>
                <a:cubicBezTo>
                  <a:pt x="3559816" y="186419"/>
                  <a:pt x="3618236" y="159749"/>
                  <a:pt x="3657606" y="148319"/>
                </a:cubicBezTo>
                <a:cubicBezTo>
                  <a:pt x="3696976" y="136889"/>
                  <a:pt x="3717296" y="114029"/>
                  <a:pt x="3749046" y="125459"/>
                </a:cubicBezTo>
                <a:cubicBezTo>
                  <a:pt x="3780796" y="136889"/>
                  <a:pt x="3817626" y="187689"/>
                  <a:pt x="3848106" y="216899"/>
                </a:cubicBezTo>
                <a:cubicBezTo>
                  <a:pt x="3878586" y="246109"/>
                  <a:pt x="3891286" y="257539"/>
                  <a:pt x="3931926" y="300719"/>
                </a:cubicBezTo>
                <a:cubicBezTo>
                  <a:pt x="3972566" y="343899"/>
                  <a:pt x="4044956" y="422639"/>
                  <a:pt x="4091946" y="475979"/>
                </a:cubicBezTo>
                <a:cubicBezTo>
                  <a:pt x="4138936" y="529319"/>
                  <a:pt x="4179576" y="602979"/>
                  <a:pt x="4213866" y="620759"/>
                </a:cubicBezTo>
                <a:cubicBezTo>
                  <a:pt x="4248156" y="638539"/>
                  <a:pt x="4274826" y="587739"/>
                  <a:pt x="4297686" y="582659"/>
                </a:cubicBezTo>
                <a:cubicBezTo>
                  <a:pt x="4320546" y="577579"/>
                  <a:pt x="4351026" y="590279"/>
                  <a:pt x="4351026" y="590279"/>
                </a:cubicBezTo>
                <a:cubicBezTo>
                  <a:pt x="4364996" y="586469"/>
                  <a:pt x="4368806" y="564879"/>
                  <a:pt x="4381506" y="559799"/>
                </a:cubicBezTo>
                <a:cubicBezTo>
                  <a:pt x="4394206" y="554719"/>
                  <a:pt x="4401826" y="564879"/>
                  <a:pt x="4427226" y="559799"/>
                </a:cubicBezTo>
                <a:cubicBezTo>
                  <a:pt x="4452626" y="554719"/>
                  <a:pt x="4522476" y="553449"/>
                  <a:pt x="4533906" y="529319"/>
                </a:cubicBezTo>
                <a:cubicBezTo>
                  <a:pt x="4545336" y="505189"/>
                  <a:pt x="4488186" y="434069"/>
                  <a:pt x="4495806" y="415019"/>
                </a:cubicBezTo>
                <a:cubicBezTo>
                  <a:pt x="4503426" y="395969"/>
                  <a:pt x="4554226" y="412479"/>
                  <a:pt x="4579626" y="415019"/>
                </a:cubicBezTo>
                <a:cubicBezTo>
                  <a:pt x="4605026" y="417559"/>
                  <a:pt x="4626616" y="431529"/>
                  <a:pt x="4648206" y="430259"/>
                </a:cubicBezTo>
                <a:cubicBezTo>
                  <a:pt x="4669796" y="428989"/>
                  <a:pt x="4678686" y="415019"/>
                  <a:pt x="4709166" y="407399"/>
                </a:cubicBezTo>
                <a:cubicBezTo>
                  <a:pt x="4739646" y="399779"/>
                  <a:pt x="4798066" y="365489"/>
                  <a:pt x="4831086" y="384539"/>
                </a:cubicBezTo>
                <a:cubicBezTo>
                  <a:pt x="4864106" y="403589"/>
                  <a:pt x="4892046" y="481059"/>
                  <a:pt x="4907286" y="521699"/>
                </a:cubicBezTo>
                <a:cubicBezTo>
                  <a:pt x="4922526" y="562339"/>
                  <a:pt x="4908556" y="599169"/>
                  <a:pt x="4922526" y="628379"/>
                </a:cubicBezTo>
                <a:cubicBezTo>
                  <a:pt x="4936496" y="657589"/>
                  <a:pt x="4956816" y="694419"/>
                  <a:pt x="4991106" y="696959"/>
                </a:cubicBezTo>
                <a:cubicBezTo>
                  <a:pt x="5025396" y="699499"/>
                  <a:pt x="5101596" y="661399"/>
                  <a:pt x="5128266" y="643619"/>
                </a:cubicBezTo>
                <a:cubicBezTo>
                  <a:pt x="5154936" y="625839"/>
                  <a:pt x="5134616" y="602979"/>
                  <a:pt x="5151126" y="590279"/>
                </a:cubicBezTo>
                <a:cubicBezTo>
                  <a:pt x="5167636" y="577579"/>
                  <a:pt x="5204466" y="594089"/>
                  <a:pt x="5227326" y="567419"/>
                </a:cubicBezTo>
                <a:cubicBezTo>
                  <a:pt x="5250186" y="540749"/>
                  <a:pt x="5256536" y="465819"/>
                  <a:pt x="5288286" y="430259"/>
                </a:cubicBezTo>
                <a:cubicBezTo>
                  <a:pt x="5320036" y="394699"/>
                  <a:pt x="5382266" y="345169"/>
                  <a:pt x="5417826" y="354059"/>
                </a:cubicBezTo>
                <a:cubicBezTo>
                  <a:pt x="5453386" y="362949"/>
                  <a:pt x="5492756" y="449309"/>
                  <a:pt x="5501646" y="483599"/>
                </a:cubicBezTo>
                <a:cubicBezTo>
                  <a:pt x="5510536" y="517889"/>
                  <a:pt x="5467356" y="533129"/>
                  <a:pt x="5471166" y="559799"/>
                </a:cubicBezTo>
                <a:cubicBezTo>
                  <a:pt x="5474976" y="586469"/>
                  <a:pt x="5506726" y="599169"/>
                  <a:pt x="5524506" y="643619"/>
                </a:cubicBezTo>
                <a:cubicBezTo>
                  <a:pt x="5542286" y="688069"/>
                  <a:pt x="5566416" y="773159"/>
                  <a:pt x="5577846" y="826499"/>
                </a:cubicBezTo>
                <a:cubicBezTo>
                  <a:pt x="5589276" y="879839"/>
                  <a:pt x="5580386" y="930639"/>
                  <a:pt x="5593086" y="963659"/>
                </a:cubicBezTo>
                <a:cubicBezTo>
                  <a:pt x="5605786" y="996679"/>
                  <a:pt x="5627376" y="1004299"/>
                  <a:pt x="5654046" y="1024619"/>
                </a:cubicBezTo>
                <a:cubicBezTo>
                  <a:pt x="5680716" y="1044939"/>
                  <a:pt x="5720086" y="1075419"/>
                  <a:pt x="5753106" y="1085579"/>
                </a:cubicBezTo>
                <a:cubicBezTo>
                  <a:pt x="5786126" y="1095739"/>
                  <a:pt x="5828036" y="1077959"/>
                  <a:pt x="5852166" y="1085579"/>
                </a:cubicBezTo>
                <a:cubicBezTo>
                  <a:pt x="5876296" y="1093199"/>
                  <a:pt x="5872486" y="1126219"/>
                  <a:pt x="5897886" y="1131299"/>
                </a:cubicBezTo>
                <a:cubicBezTo>
                  <a:pt x="5923286" y="1136379"/>
                  <a:pt x="5974086" y="1105899"/>
                  <a:pt x="6004566" y="1116059"/>
                </a:cubicBezTo>
                <a:cubicBezTo>
                  <a:pt x="6035046" y="1126219"/>
                  <a:pt x="6050286" y="1190989"/>
                  <a:pt x="6080766" y="1192259"/>
                </a:cubicBezTo>
                <a:cubicBezTo>
                  <a:pt x="6111246" y="1193529"/>
                  <a:pt x="6154426" y="1154159"/>
                  <a:pt x="6187446" y="1123679"/>
                </a:cubicBezTo>
                <a:cubicBezTo>
                  <a:pt x="6220466" y="1093199"/>
                  <a:pt x="6240786" y="1043669"/>
                  <a:pt x="6278886" y="1009379"/>
                </a:cubicBezTo>
                <a:cubicBezTo>
                  <a:pt x="6316986" y="975089"/>
                  <a:pt x="6386836" y="933179"/>
                  <a:pt x="6416046" y="917939"/>
                </a:cubicBezTo>
                <a:cubicBezTo>
                  <a:pt x="6445256" y="902699"/>
                  <a:pt x="6445256" y="903969"/>
                  <a:pt x="6454146" y="917939"/>
                </a:cubicBezTo>
                <a:cubicBezTo>
                  <a:pt x="6463036" y="931909"/>
                  <a:pt x="6512566" y="957309"/>
                  <a:pt x="6469386" y="1001759"/>
                </a:cubicBezTo>
                <a:cubicBezTo>
                  <a:pt x="6426206" y="1046209"/>
                  <a:pt x="6258566" y="1127489"/>
                  <a:pt x="6195066" y="1184639"/>
                </a:cubicBezTo>
                <a:cubicBezTo>
                  <a:pt x="6131566" y="1241789"/>
                  <a:pt x="6123946" y="1306559"/>
                  <a:pt x="6088386" y="1344659"/>
                </a:cubicBezTo>
                <a:cubicBezTo>
                  <a:pt x="6052826" y="1382759"/>
                  <a:pt x="6018536" y="1411969"/>
                  <a:pt x="5981706" y="1413239"/>
                </a:cubicBezTo>
                <a:cubicBezTo>
                  <a:pt x="5944876" y="1414509"/>
                  <a:pt x="5899156" y="1351009"/>
                  <a:pt x="5867406" y="1352279"/>
                </a:cubicBezTo>
                <a:cubicBezTo>
                  <a:pt x="5835656" y="1353549"/>
                  <a:pt x="5831846" y="1411969"/>
                  <a:pt x="5791206" y="1420859"/>
                </a:cubicBezTo>
                <a:cubicBezTo>
                  <a:pt x="5750566" y="1429749"/>
                  <a:pt x="5659126" y="1413239"/>
                  <a:pt x="5623566" y="1405619"/>
                </a:cubicBezTo>
                <a:cubicBezTo>
                  <a:pt x="5588006" y="1397999"/>
                  <a:pt x="5595626" y="1389109"/>
                  <a:pt x="5577846" y="1375139"/>
                </a:cubicBezTo>
                <a:cubicBezTo>
                  <a:pt x="5560066" y="1361169"/>
                  <a:pt x="5529586" y="1354819"/>
                  <a:pt x="5516886" y="1321799"/>
                </a:cubicBezTo>
                <a:cubicBezTo>
                  <a:pt x="5504186" y="1288779"/>
                  <a:pt x="5510536" y="1237979"/>
                  <a:pt x="5501646" y="1177019"/>
                </a:cubicBezTo>
                <a:cubicBezTo>
                  <a:pt x="5492756" y="1116059"/>
                  <a:pt x="5467356" y="1003029"/>
                  <a:pt x="5463546" y="956039"/>
                </a:cubicBezTo>
                <a:cubicBezTo>
                  <a:pt x="5459736" y="909049"/>
                  <a:pt x="5483866" y="920479"/>
                  <a:pt x="5478786" y="895079"/>
                </a:cubicBezTo>
                <a:cubicBezTo>
                  <a:pt x="5473706" y="869679"/>
                  <a:pt x="5453386" y="809989"/>
                  <a:pt x="5433066" y="803639"/>
                </a:cubicBezTo>
                <a:cubicBezTo>
                  <a:pt x="5412746" y="797289"/>
                  <a:pt x="5387346" y="855709"/>
                  <a:pt x="5356866" y="856979"/>
                </a:cubicBezTo>
                <a:cubicBezTo>
                  <a:pt x="5326386" y="858249"/>
                  <a:pt x="5288286" y="789669"/>
                  <a:pt x="5250186" y="811259"/>
                </a:cubicBezTo>
                <a:cubicBezTo>
                  <a:pt x="5212086" y="832849"/>
                  <a:pt x="5170176" y="947149"/>
                  <a:pt x="5128266" y="986519"/>
                </a:cubicBezTo>
                <a:cubicBezTo>
                  <a:pt x="5086356" y="1025889"/>
                  <a:pt x="5036826" y="1036049"/>
                  <a:pt x="4998726" y="1047479"/>
                </a:cubicBezTo>
                <a:cubicBezTo>
                  <a:pt x="4960626" y="1058909"/>
                  <a:pt x="4925066" y="1075419"/>
                  <a:pt x="4899666" y="1055099"/>
                </a:cubicBezTo>
                <a:cubicBezTo>
                  <a:pt x="4874266" y="1034779"/>
                  <a:pt x="4862836" y="967469"/>
                  <a:pt x="4846326" y="925559"/>
                </a:cubicBezTo>
                <a:cubicBezTo>
                  <a:pt x="4829816" y="883649"/>
                  <a:pt x="4812036" y="831579"/>
                  <a:pt x="4800606" y="803639"/>
                </a:cubicBezTo>
                <a:cubicBezTo>
                  <a:pt x="4789176" y="775699"/>
                  <a:pt x="4810766" y="761729"/>
                  <a:pt x="4777746" y="757919"/>
                </a:cubicBezTo>
                <a:cubicBezTo>
                  <a:pt x="4744726" y="754109"/>
                  <a:pt x="4649476" y="759189"/>
                  <a:pt x="4602486" y="780779"/>
                </a:cubicBezTo>
                <a:cubicBezTo>
                  <a:pt x="4555496" y="802369"/>
                  <a:pt x="4514856" y="860789"/>
                  <a:pt x="4495806" y="887459"/>
                </a:cubicBezTo>
                <a:cubicBezTo>
                  <a:pt x="4476756" y="914129"/>
                  <a:pt x="4488186" y="940799"/>
                  <a:pt x="4488186" y="940799"/>
                </a:cubicBezTo>
                <a:cubicBezTo>
                  <a:pt x="4485646" y="958579"/>
                  <a:pt x="4509776" y="985249"/>
                  <a:pt x="4480566" y="994139"/>
                </a:cubicBezTo>
                <a:cubicBezTo>
                  <a:pt x="4451356" y="1003029"/>
                  <a:pt x="4357376" y="990329"/>
                  <a:pt x="4312926" y="994139"/>
                </a:cubicBezTo>
                <a:cubicBezTo>
                  <a:pt x="4268476" y="997949"/>
                  <a:pt x="4251966" y="1022079"/>
                  <a:pt x="4213866" y="1016999"/>
                </a:cubicBezTo>
                <a:cubicBezTo>
                  <a:pt x="4175766" y="1011919"/>
                  <a:pt x="4122426" y="1009379"/>
                  <a:pt x="4084326" y="963659"/>
                </a:cubicBezTo>
                <a:cubicBezTo>
                  <a:pt x="4046226" y="917939"/>
                  <a:pt x="4028446" y="793479"/>
                  <a:pt x="3985266" y="742679"/>
                </a:cubicBezTo>
                <a:cubicBezTo>
                  <a:pt x="3942086" y="691879"/>
                  <a:pt x="3863346" y="685529"/>
                  <a:pt x="3825246" y="658859"/>
                </a:cubicBezTo>
                <a:cubicBezTo>
                  <a:pt x="3787146" y="632189"/>
                  <a:pt x="3804926" y="587739"/>
                  <a:pt x="3756666" y="582659"/>
                </a:cubicBezTo>
                <a:cubicBezTo>
                  <a:pt x="3708406" y="577579"/>
                  <a:pt x="3572516" y="613139"/>
                  <a:pt x="3535686" y="628379"/>
                </a:cubicBezTo>
                <a:cubicBezTo>
                  <a:pt x="3498856" y="643619"/>
                  <a:pt x="3571246" y="660129"/>
                  <a:pt x="3535686" y="674099"/>
                </a:cubicBezTo>
                <a:cubicBezTo>
                  <a:pt x="3500126" y="688069"/>
                  <a:pt x="3371856" y="717279"/>
                  <a:pt x="3322326" y="712199"/>
                </a:cubicBezTo>
                <a:cubicBezTo>
                  <a:pt x="3272796" y="707119"/>
                  <a:pt x="3257556" y="662669"/>
                  <a:pt x="3238506" y="643619"/>
                </a:cubicBezTo>
                <a:cubicBezTo>
                  <a:pt x="3219456" y="624569"/>
                  <a:pt x="3221996" y="605519"/>
                  <a:pt x="3208026" y="597899"/>
                </a:cubicBezTo>
                <a:cubicBezTo>
                  <a:pt x="3194056" y="590279"/>
                  <a:pt x="3172466" y="586469"/>
                  <a:pt x="3154686" y="597899"/>
                </a:cubicBezTo>
                <a:cubicBezTo>
                  <a:pt x="3136906" y="609329"/>
                  <a:pt x="3134366" y="649969"/>
                  <a:pt x="3101346" y="666479"/>
                </a:cubicBezTo>
                <a:cubicBezTo>
                  <a:pt x="3068326" y="682989"/>
                  <a:pt x="2994666" y="690609"/>
                  <a:pt x="2956566" y="696959"/>
                </a:cubicBezTo>
                <a:cubicBezTo>
                  <a:pt x="2918466" y="703309"/>
                  <a:pt x="2884176" y="695689"/>
                  <a:pt x="2872746" y="704579"/>
                </a:cubicBezTo>
                <a:cubicBezTo>
                  <a:pt x="2861316" y="713469"/>
                  <a:pt x="2907036" y="742679"/>
                  <a:pt x="2887986" y="750299"/>
                </a:cubicBezTo>
                <a:cubicBezTo>
                  <a:pt x="2868936" y="757919"/>
                  <a:pt x="2787656" y="735059"/>
                  <a:pt x="2758446" y="750299"/>
                </a:cubicBezTo>
                <a:cubicBezTo>
                  <a:pt x="2729236" y="765539"/>
                  <a:pt x="2726696" y="804909"/>
                  <a:pt x="2712726" y="841739"/>
                </a:cubicBezTo>
                <a:cubicBezTo>
                  <a:pt x="2698756" y="878569"/>
                  <a:pt x="2700026" y="942069"/>
                  <a:pt x="2674626" y="971279"/>
                </a:cubicBezTo>
                <a:cubicBezTo>
                  <a:pt x="2649226" y="1000489"/>
                  <a:pt x="2593346" y="1027159"/>
                  <a:pt x="2560326" y="1016999"/>
                </a:cubicBezTo>
                <a:cubicBezTo>
                  <a:pt x="2527306" y="1006839"/>
                  <a:pt x="2465076" y="934449"/>
                  <a:pt x="2476506" y="910319"/>
                </a:cubicBezTo>
                <a:cubicBezTo>
                  <a:pt x="2487936" y="886189"/>
                  <a:pt x="2606046" y="895079"/>
                  <a:pt x="2628906" y="872219"/>
                </a:cubicBezTo>
                <a:cubicBezTo>
                  <a:pt x="2651766" y="849359"/>
                  <a:pt x="2631446" y="799829"/>
                  <a:pt x="2613666" y="773159"/>
                </a:cubicBezTo>
                <a:cubicBezTo>
                  <a:pt x="2595886" y="746489"/>
                  <a:pt x="2551436" y="722359"/>
                  <a:pt x="2522226" y="712199"/>
                </a:cubicBezTo>
                <a:cubicBezTo>
                  <a:pt x="2493016" y="702039"/>
                  <a:pt x="2458726" y="736329"/>
                  <a:pt x="2438406" y="712199"/>
                </a:cubicBezTo>
                <a:cubicBezTo>
                  <a:pt x="2418086" y="688069"/>
                  <a:pt x="2407926" y="610599"/>
                  <a:pt x="2400306" y="567419"/>
                </a:cubicBezTo>
                <a:cubicBezTo>
                  <a:pt x="2392686" y="524239"/>
                  <a:pt x="2406656" y="475979"/>
                  <a:pt x="2392686" y="453119"/>
                </a:cubicBezTo>
                <a:cubicBezTo>
                  <a:pt x="2378716" y="430259"/>
                  <a:pt x="2316486" y="430259"/>
                  <a:pt x="2316486" y="430259"/>
                </a:cubicBezTo>
                <a:cubicBezTo>
                  <a:pt x="2298706" y="425179"/>
                  <a:pt x="2303786" y="417559"/>
                  <a:pt x="2286006" y="422639"/>
                </a:cubicBezTo>
                <a:cubicBezTo>
                  <a:pt x="2268226" y="427719"/>
                  <a:pt x="2227586" y="440419"/>
                  <a:pt x="2209806" y="460739"/>
                </a:cubicBezTo>
                <a:cubicBezTo>
                  <a:pt x="2192026" y="481059"/>
                  <a:pt x="2179326" y="544559"/>
                  <a:pt x="2179326" y="544559"/>
                </a:cubicBezTo>
                <a:cubicBezTo>
                  <a:pt x="2170436" y="562339"/>
                  <a:pt x="2174246" y="563609"/>
                  <a:pt x="2156466" y="567419"/>
                </a:cubicBezTo>
                <a:cubicBezTo>
                  <a:pt x="2138686" y="571229"/>
                  <a:pt x="2100586" y="563609"/>
                  <a:pt x="2072646" y="567419"/>
                </a:cubicBezTo>
                <a:cubicBezTo>
                  <a:pt x="2044706" y="571229"/>
                  <a:pt x="2015496" y="591549"/>
                  <a:pt x="1988826" y="590279"/>
                </a:cubicBezTo>
                <a:cubicBezTo>
                  <a:pt x="1962156" y="589009"/>
                  <a:pt x="1938026" y="557259"/>
                  <a:pt x="1912626" y="559799"/>
                </a:cubicBezTo>
                <a:cubicBezTo>
                  <a:pt x="1887226" y="562339"/>
                  <a:pt x="1842776" y="585199"/>
                  <a:pt x="1836426" y="605519"/>
                </a:cubicBezTo>
                <a:cubicBezTo>
                  <a:pt x="1830076" y="625839"/>
                  <a:pt x="1874526" y="660129"/>
                  <a:pt x="1874526" y="681719"/>
                </a:cubicBezTo>
                <a:cubicBezTo>
                  <a:pt x="1874526" y="703309"/>
                  <a:pt x="1852936" y="736329"/>
                  <a:pt x="1836426" y="735059"/>
                </a:cubicBezTo>
                <a:cubicBezTo>
                  <a:pt x="1819916" y="733789"/>
                  <a:pt x="1802136" y="679179"/>
                  <a:pt x="1775466" y="674099"/>
                </a:cubicBezTo>
                <a:cubicBezTo>
                  <a:pt x="1748796" y="669019"/>
                  <a:pt x="1711966" y="690609"/>
                  <a:pt x="1676406" y="704579"/>
                </a:cubicBezTo>
                <a:cubicBezTo>
                  <a:pt x="1640846" y="718549"/>
                  <a:pt x="1607826" y="749029"/>
                  <a:pt x="1562106" y="757919"/>
                </a:cubicBezTo>
                <a:cubicBezTo>
                  <a:pt x="1516386" y="766809"/>
                  <a:pt x="1435106" y="747759"/>
                  <a:pt x="1402086" y="757919"/>
                </a:cubicBezTo>
                <a:cubicBezTo>
                  <a:pt x="1369066" y="768079"/>
                  <a:pt x="1371606" y="802369"/>
                  <a:pt x="1363986" y="818879"/>
                </a:cubicBezTo>
                <a:cubicBezTo>
                  <a:pt x="1356366" y="835389"/>
                  <a:pt x="1372876" y="849359"/>
                  <a:pt x="1356366" y="856979"/>
                </a:cubicBezTo>
                <a:cubicBezTo>
                  <a:pt x="1339856" y="864599"/>
                  <a:pt x="1282706" y="881109"/>
                  <a:pt x="1264926" y="864599"/>
                </a:cubicBezTo>
                <a:cubicBezTo>
                  <a:pt x="1247146" y="848089"/>
                  <a:pt x="1275086" y="796019"/>
                  <a:pt x="1249686" y="757919"/>
                </a:cubicBezTo>
                <a:cubicBezTo>
                  <a:pt x="1224286" y="719819"/>
                  <a:pt x="1145546" y="663939"/>
                  <a:pt x="1112526" y="635999"/>
                </a:cubicBezTo>
                <a:cubicBezTo>
                  <a:pt x="1079506" y="608059"/>
                  <a:pt x="1076966" y="606789"/>
                  <a:pt x="1051566" y="590279"/>
                </a:cubicBezTo>
                <a:cubicBezTo>
                  <a:pt x="1026166" y="573769"/>
                  <a:pt x="990606" y="549639"/>
                  <a:pt x="960126" y="536939"/>
                </a:cubicBezTo>
                <a:cubicBezTo>
                  <a:pt x="929646" y="524239"/>
                  <a:pt x="895356" y="512809"/>
                  <a:pt x="868686" y="514079"/>
                </a:cubicBezTo>
                <a:cubicBezTo>
                  <a:pt x="842016" y="515349"/>
                  <a:pt x="817886" y="545829"/>
                  <a:pt x="800106" y="544559"/>
                </a:cubicBezTo>
                <a:cubicBezTo>
                  <a:pt x="782326" y="543289"/>
                  <a:pt x="791216" y="469629"/>
                  <a:pt x="762006" y="506459"/>
                </a:cubicBezTo>
                <a:cubicBezTo>
                  <a:pt x="732796" y="543289"/>
                  <a:pt x="670566" y="721089"/>
                  <a:pt x="624846" y="765539"/>
                </a:cubicBezTo>
                <a:cubicBezTo>
                  <a:pt x="579126" y="809989"/>
                  <a:pt x="530866" y="762999"/>
                  <a:pt x="487686" y="773159"/>
                </a:cubicBezTo>
                <a:cubicBezTo>
                  <a:pt x="444506" y="783319"/>
                  <a:pt x="415296" y="807449"/>
                  <a:pt x="365766" y="826499"/>
                </a:cubicBezTo>
                <a:cubicBezTo>
                  <a:pt x="316236" y="845549"/>
                  <a:pt x="252736" y="864599"/>
                  <a:pt x="190506" y="887459"/>
                </a:cubicBezTo>
                <a:cubicBezTo>
                  <a:pt x="128276" y="910319"/>
                  <a:pt x="1276" y="1006839"/>
                  <a:pt x="6" y="1009379"/>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B61B7E0E-2450-4082-9276-CD37CA316958}"/>
              </a:ext>
            </a:extLst>
          </p:cNvPr>
          <p:cNvPicPr>
            <a:picLocks noChangeAspect="1"/>
          </p:cNvPicPr>
          <p:nvPr/>
        </p:nvPicPr>
        <p:blipFill>
          <a:blip r:embed="rId2"/>
          <a:stretch>
            <a:fillRect/>
          </a:stretch>
        </p:blipFill>
        <p:spPr>
          <a:xfrm>
            <a:off x="581081" y="1138718"/>
            <a:ext cx="3721297" cy="2751764"/>
          </a:xfrm>
          <a:prstGeom prst="rect">
            <a:avLst/>
          </a:prstGeom>
        </p:spPr>
      </p:pic>
      <p:pic>
        <p:nvPicPr>
          <p:cNvPr id="17" name="Picture 16">
            <a:extLst>
              <a:ext uri="{FF2B5EF4-FFF2-40B4-BE49-F238E27FC236}">
                <a16:creationId xmlns:a16="http://schemas.microsoft.com/office/drawing/2014/main" id="{976EF7D5-FF51-4974-9668-34D4B077A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6027" y="3515009"/>
            <a:ext cx="4192899" cy="2841342"/>
          </a:xfrm>
          <a:prstGeom prst="rect">
            <a:avLst/>
          </a:prstGeom>
        </p:spPr>
      </p:pic>
      <p:sp>
        <p:nvSpPr>
          <p:cNvPr id="18" name="TextBox 17">
            <a:extLst>
              <a:ext uri="{FF2B5EF4-FFF2-40B4-BE49-F238E27FC236}">
                <a16:creationId xmlns:a16="http://schemas.microsoft.com/office/drawing/2014/main" id="{38739024-347B-4E14-8CBA-15049C351B4A}"/>
              </a:ext>
            </a:extLst>
          </p:cNvPr>
          <p:cNvSpPr txBox="1"/>
          <p:nvPr/>
        </p:nvSpPr>
        <p:spPr>
          <a:xfrm>
            <a:off x="4456027" y="1414883"/>
            <a:ext cx="3657600" cy="954107"/>
          </a:xfrm>
          <a:prstGeom prst="rect">
            <a:avLst/>
          </a:prstGeom>
          <a:noFill/>
        </p:spPr>
        <p:txBody>
          <a:bodyPr wrap="square" rtlCol="0">
            <a:spAutoFit/>
          </a:bodyPr>
          <a:lstStyle/>
          <a:p>
            <a:pPr algn="ctr"/>
            <a:r>
              <a:rPr lang="en-IN" sz="2800" b="1" dirty="0">
                <a:solidFill>
                  <a:srgbClr val="C00000"/>
                </a:solidFill>
              </a:rPr>
              <a:t>Cup and Cone Ductile Fracture</a:t>
            </a:r>
          </a:p>
        </p:txBody>
      </p:sp>
      <p:sp>
        <p:nvSpPr>
          <p:cNvPr id="19" name="TextBox 18">
            <a:extLst>
              <a:ext uri="{FF2B5EF4-FFF2-40B4-BE49-F238E27FC236}">
                <a16:creationId xmlns:a16="http://schemas.microsoft.com/office/drawing/2014/main" id="{A08698EC-2E40-49A0-B9E9-E584137F75CE}"/>
              </a:ext>
            </a:extLst>
          </p:cNvPr>
          <p:cNvSpPr txBox="1"/>
          <p:nvPr/>
        </p:nvSpPr>
        <p:spPr>
          <a:xfrm>
            <a:off x="644778" y="4544652"/>
            <a:ext cx="3657600" cy="954107"/>
          </a:xfrm>
          <a:prstGeom prst="rect">
            <a:avLst/>
          </a:prstGeom>
          <a:noFill/>
        </p:spPr>
        <p:txBody>
          <a:bodyPr wrap="square" rtlCol="0">
            <a:spAutoFit/>
          </a:bodyPr>
          <a:lstStyle/>
          <a:p>
            <a:pPr algn="ctr"/>
            <a:r>
              <a:rPr lang="en-IN" sz="2800" b="1" dirty="0">
                <a:solidFill>
                  <a:srgbClr val="C00000"/>
                </a:solidFill>
              </a:rPr>
              <a:t>Flat and Shiny Brittle Fracture</a:t>
            </a:r>
          </a:p>
        </p:txBody>
      </p:sp>
      <p:sp>
        <p:nvSpPr>
          <p:cNvPr id="20" name="TextBox 19">
            <a:extLst>
              <a:ext uri="{FF2B5EF4-FFF2-40B4-BE49-F238E27FC236}">
                <a16:creationId xmlns:a16="http://schemas.microsoft.com/office/drawing/2014/main" id="{71CF8858-CCA3-460B-9EEE-CCAE9CDA6CDA}"/>
              </a:ext>
            </a:extLst>
          </p:cNvPr>
          <p:cNvSpPr txBox="1"/>
          <p:nvPr/>
        </p:nvSpPr>
        <p:spPr>
          <a:xfrm>
            <a:off x="4648200" y="2986358"/>
            <a:ext cx="4191000" cy="461665"/>
          </a:xfrm>
          <a:prstGeom prst="rect">
            <a:avLst/>
          </a:prstGeom>
          <a:noFill/>
        </p:spPr>
        <p:txBody>
          <a:bodyPr wrap="square" rtlCol="0">
            <a:spAutoFit/>
          </a:bodyPr>
          <a:lstStyle/>
          <a:p>
            <a:pPr algn="ctr"/>
            <a:r>
              <a:rPr lang="en-US" sz="2400" b="1" dirty="0">
                <a:solidFill>
                  <a:srgbClr val="0033CC"/>
                </a:solidFill>
              </a:rPr>
              <a:t>Metallic Alloys</a:t>
            </a:r>
            <a:endParaRPr lang="en-IN" sz="2400" b="1" dirty="0">
              <a:solidFill>
                <a:srgbClr val="0033CC"/>
              </a:solidFill>
            </a:endParaRPr>
          </a:p>
        </p:txBody>
      </p:sp>
    </p:spTree>
    <p:extLst>
      <p:ext uri="{BB962C8B-B14F-4D97-AF65-F5344CB8AC3E}">
        <p14:creationId xmlns:p14="http://schemas.microsoft.com/office/powerpoint/2010/main" val="2518492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CC49D-5450-409A-A90B-005B07986B77}"/>
              </a:ext>
            </a:extLst>
          </p:cNvPr>
          <p:cNvSpPr>
            <a:spLocks noGrp="1"/>
          </p:cNvSpPr>
          <p:nvPr>
            <p:ph type="title"/>
          </p:nvPr>
        </p:nvSpPr>
        <p:spPr/>
        <p:txBody>
          <a:bodyPr/>
          <a:lstStyle/>
          <a:p>
            <a:r>
              <a:rPr lang="en-US" dirty="0"/>
              <a:t>Thank You</a:t>
            </a:r>
            <a:endParaRPr lang="en-IN" dirty="0"/>
          </a:p>
        </p:txBody>
      </p:sp>
      <p:sp>
        <p:nvSpPr>
          <p:cNvPr id="4" name="Slide Number Placeholder 3">
            <a:extLst>
              <a:ext uri="{FF2B5EF4-FFF2-40B4-BE49-F238E27FC236}">
                <a16:creationId xmlns:a16="http://schemas.microsoft.com/office/drawing/2014/main" id="{53A8F9EA-284F-4313-9539-1F0BB6EA465C}"/>
              </a:ext>
            </a:extLst>
          </p:cNvPr>
          <p:cNvSpPr>
            <a:spLocks noGrp="1"/>
          </p:cNvSpPr>
          <p:nvPr>
            <p:ph type="sldNum" sz="quarter" idx="12"/>
          </p:nvPr>
        </p:nvSpPr>
        <p:spPr/>
        <p:txBody>
          <a:bodyPr/>
          <a:lstStyle/>
          <a:p>
            <a:fld id="{B1DE34B8-476C-483E-AB7F-575BE55C844C}" type="slidenum">
              <a:rPr lang="en-CA" smtClean="0"/>
              <a:t>38</a:t>
            </a:fld>
            <a:endParaRPr lang="en-CA"/>
          </a:p>
        </p:txBody>
      </p:sp>
      <p:sp>
        <p:nvSpPr>
          <p:cNvPr id="6" name="Content Placeholder 5">
            <a:extLst>
              <a:ext uri="{FF2B5EF4-FFF2-40B4-BE49-F238E27FC236}">
                <a16:creationId xmlns:a16="http://schemas.microsoft.com/office/drawing/2014/main" id="{192A87A0-CE46-4E78-B73E-91777C276C7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869870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BAFA75C9-8602-4CB7-BB26-38B21671BA05}"/>
              </a:ext>
            </a:extLst>
          </p:cNvPr>
          <p:cNvSpPr txBox="1"/>
          <p:nvPr/>
        </p:nvSpPr>
        <p:spPr>
          <a:xfrm>
            <a:off x="235258" y="269432"/>
            <a:ext cx="8371643" cy="523220"/>
          </a:xfrm>
          <a:prstGeom prst="rect">
            <a:avLst/>
          </a:prstGeom>
          <a:solidFill>
            <a:schemeClr val="bg1">
              <a:lumMod val="95000"/>
            </a:schemeClr>
          </a:solidFill>
        </p:spPr>
        <p:txBody>
          <a:bodyPr wrap="square" rtlCol="0">
            <a:spAutoFit/>
          </a:bodyPr>
          <a:lstStyle/>
          <a:p>
            <a:pPr algn="ctr"/>
            <a:r>
              <a:rPr lang="en-IN" sz="2800" b="1" dirty="0">
                <a:solidFill>
                  <a:srgbClr val="C00000"/>
                </a:solidFill>
              </a:rPr>
              <a:t>More niche applications of Materials</a:t>
            </a:r>
          </a:p>
        </p:txBody>
      </p:sp>
      <p:pic>
        <p:nvPicPr>
          <p:cNvPr id="44" name="Picture 43"/>
          <p:cNvPicPr>
            <a:picLocks noChangeAspect="1"/>
          </p:cNvPicPr>
          <p:nvPr/>
        </p:nvPicPr>
        <p:blipFill>
          <a:blip r:embed="rId2"/>
          <a:stretch>
            <a:fillRect/>
          </a:stretch>
        </p:blipFill>
        <p:spPr>
          <a:xfrm>
            <a:off x="140008" y="1113053"/>
            <a:ext cx="8839131" cy="4925797"/>
          </a:xfrm>
          <a:prstGeom prst="rect">
            <a:avLst/>
          </a:prstGeom>
        </p:spPr>
      </p:pic>
      <p:sp>
        <p:nvSpPr>
          <p:cNvPr id="45" name="TextBox 44"/>
          <p:cNvSpPr txBox="1"/>
          <p:nvPr/>
        </p:nvSpPr>
        <p:spPr>
          <a:xfrm>
            <a:off x="990600" y="6248400"/>
            <a:ext cx="7753350" cy="400110"/>
          </a:xfrm>
          <a:prstGeom prst="rect">
            <a:avLst/>
          </a:prstGeom>
          <a:noFill/>
        </p:spPr>
        <p:txBody>
          <a:bodyPr wrap="square" rtlCol="0">
            <a:spAutoFit/>
          </a:bodyPr>
          <a:lstStyle/>
          <a:p>
            <a:pPr algn="ctr"/>
            <a:r>
              <a:rPr lang="en-US" sz="2000" b="1"/>
              <a:t>Metals/alloys are crucial in Metallurgy and Materials engineering</a:t>
            </a:r>
            <a:endParaRPr lang="en-IN" sz="2000" b="1"/>
          </a:p>
        </p:txBody>
      </p:sp>
      <p:sp>
        <p:nvSpPr>
          <p:cNvPr id="2" name="Slide Number Placeholder 1"/>
          <p:cNvSpPr>
            <a:spLocks noGrp="1"/>
          </p:cNvSpPr>
          <p:nvPr>
            <p:ph type="sldNum" sz="quarter" idx="12"/>
          </p:nvPr>
        </p:nvSpPr>
        <p:spPr/>
        <p:txBody>
          <a:bodyPr/>
          <a:lstStyle/>
          <a:p>
            <a:fld id="{B1DE34B8-476C-483E-AB7F-575BE55C844C}" type="slidenum">
              <a:rPr lang="en-CA" smtClean="0"/>
              <a:t>4</a:t>
            </a:fld>
            <a:endParaRPr lang="en-CA"/>
          </a:p>
        </p:txBody>
      </p:sp>
    </p:spTree>
    <p:extLst>
      <p:ext uri="{BB962C8B-B14F-4D97-AF65-F5344CB8AC3E}">
        <p14:creationId xmlns:p14="http://schemas.microsoft.com/office/powerpoint/2010/main" val="102945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1481" y="924788"/>
            <a:ext cx="7880168" cy="5723662"/>
          </a:xfrm>
          <a:prstGeom prst="rect">
            <a:avLst/>
          </a:prstGeom>
        </p:spPr>
      </p:pic>
      <p:sp>
        <p:nvSpPr>
          <p:cNvPr id="18" name="TextBox 17">
            <a:extLst>
              <a:ext uri="{FF2B5EF4-FFF2-40B4-BE49-F238E27FC236}">
                <a16:creationId xmlns:a16="http://schemas.microsoft.com/office/drawing/2014/main" id="{BAFA75C9-8602-4CB7-BB26-38B21671BA05}"/>
              </a:ext>
            </a:extLst>
          </p:cNvPr>
          <p:cNvSpPr txBox="1"/>
          <p:nvPr/>
        </p:nvSpPr>
        <p:spPr>
          <a:xfrm>
            <a:off x="235258" y="269432"/>
            <a:ext cx="8371643" cy="523220"/>
          </a:xfrm>
          <a:prstGeom prst="rect">
            <a:avLst/>
          </a:prstGeom>
          <a:solidFill>
            <a:schemeClr val="bg1">
              <a:lumMod val="95000"/>
            </a:schemeClr>
          </a:solidFill>
        </p:spPr>
        <p:txBody>
          <a:bodyPr wrap="square" rtlCol="0">
            <a:spAutoFit/>
          </a:bodyPr>
          <a:lstStyle/>
          <a:p>
            <a:pPr algn="ctr"/>
            <a:r>
              <a:rPr lang="en-IN" sz="2800" b="1">
                <a:solidFill>
                  <a:srgbClr val="C00000"/>
                </a:solidFill>
              </a:rPr>
              <a:t>Types of materials based on STRUCTURES</a:t>
            </a:r>
          </a:p>
        </p:txBody>
      </p:sp>
      <p:sp>
        <p:nvSpPr>
          <p:cNvPr id="2" name="Slide Number Placeholder 1"/>
          <p:cNvSpPr>
            <a:spLocks noGrp="1"/>
          </p:cNvSpPr>
          <p:nvPr>
            <p:ph type="sldNum" sz="quarter" idx="12"/>
          </p:nvPr>
        </p:nvSpPr>
        <p:spPr/>
        <p:txBody>
          <a:bodyPr/>
          <a:lstStyle/>
          <a:p>
            <a:fld id="{B1DE34B8-476C-483E-AB7F-575BE55C844C}" type="slidenum">
              <a:rPr lang="en-CA" smtClean="0"/>
              <a:t>5</a:t>
            </a:fld>
            <a:endParaRPr lang="en-CA"/>
          </a:p>
        </p:txBody>
      </p:sp>
    </p:spTree>
    <p:extLst>
      <p:ext uri="{BB962C8B-B14F-4D97-AF65-F5344CB8AC3E}">
        <p14:creationId xmlns:p14="http://schemas.microsoft.com/office/powerpoint/2010/main" val="1484872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f02_01_pg4"/>
          <p:cNvPicPr preferRelativeResize="0">
            <a:picLocks noChangeAspect="1" noChangeArrowheads="1"/>
          </p:cNvPicPr>
          <p:nvPr>
            <p:custDataLst>
              <p:tags r:id="rId1"/>
            </p:custDataLst>
          </p:nvPr>
        </p:nvPicPr>
        <p:blipFill>
          <a:blip r:embed="rId4"/>
          <a:srcRect b="28236"/>
          <a:stretch>
            <a:fillRect/>
          </a:stretch>
        </p:blipFill>
        <p:spPr bwMode="auto">
          <a:xfrm>
            <a:off x="395288" y="2133600"/>
            <a:ext cx="8229600" cy="4017963"/>
          </a:xfrm>
          <a:prstGeom prst="rect">
            <a:avLst/>
          </a:prstGeom>
          <a:noFill/>
          <a:ln w="9525">
            <a:noFill/>
            <a:miter lim="800000"/>
            <a:headEnd/>
            <a:tailEnd/>
          </a:ln>
        </p:spPr>
      </p:pic>
      <p:sp>
        <p:nvSpPr>
          <p:cNvPr id="53251" name="Rectangle 4" hidden="1"/>
          <p:cNvSpPr>
            <a:spLocks noGrp="1" noChangeArrowheads="1"/>
          </p:cNvSpPr>
          <p:nvPr>
            <p:ph type="title"/>
          </p:nvPr>
        </p:nvSpPr>
        <p:spPr/>
        <p:txBody>
          <a:bodyPr/>
          <a:lstStyle/>
          <a:p>
            <a:pPr eaLnBrk="1" hangingPunct="1"/>
            <a:r>
              <a:rPr lang="en-US" altLang="en-US"/>
              <a:t>f02_01_pg4</a:t>
            </a:r>
          </a:p>
        </p:txBody>
      </p:sp>
      <p:sp>
        <p:nvSpPr>
          <p:cNvPr id="53252" name="Line 6"/>
          <p:cNvSpPr>
            <a:spLocks noChangeShapeType="1"/>
          </p:cNvSpPr>
          <p:nvPr/>
        </p:nvSpPr>
        <p:spPr bwMode="auto">
          <a:xfrm flipH="1">
            <a:off x="6443663" y="2205038"/>
            <a:ext cx="1008062" cy="1655762"/>
          </a:xfrm>
          <a:prstGeom prst="line">
            <a:avLst/>
          </a:prstGeom>
          <a:noFill/>
          <a:ln w="38100">
            <a:solidFill>
              <a:srgbClr val="FF0000"/>
            </a:solidFill>
            <a:round/>
            <a:headEnd/>
            <a:tailEnd type="triangle" w="med" len="med"/>
          </a:ln>
        </p:spPr>
        <p:txBody>
          <a:bodyPr wrap="none" anchor="ctr"/>
          <a:lstStyle/>
          <a:p>
            <a:endParaRPr lang="en-IN"/>
          </a:p>
        </p:txBody>
      </p:sp>
      <p:sp>
        <p:nvSpPr>
          <p:cNvPr id="53253" name="Rectangle 11"/>
          <p:cNvSpPr>
            <a:spLocks noChangeArrowheads="1"/>
          </p:cNvSpPr>
          <p:nvPr/>
        </p:nvSpPr>
        <p:spPr bwMode="auto">
          <a:xfrm>
            <a:off x="6804025" y="1341438"/>
            <a:ext cx="1951038" cy="860425"/>
          </a:xfrm>
          <a:prstGeom prst="rect">
            <a:avLst/>
          </a:prstGeom>
          <a:noFill/>
          <a:ln w="9525">
            <a:noFill/>
            <a:miter lim="800000"/>
            <a:headEnd/>
            <a:tailEnd/>
          </a:ln>
        </p:spPr>
        <p:txBody>
          <a:bodyPr wrap="none" lIns="0" tIns="0" rIns="0" bIns="0">
            <a:spAutoFit/>
          </a:bodyPr>
          <a:lstStyle/>
          <a:p>
            <a:pPr eaLnBrk="1" hangingPunct="1"/>
            <a:r>
              <a:rPr lang="en-US" altLang="en-US" sz="2800" b="1">
                <a:solidFill>
                  <a:srgbClr val="FF0000"/>
                </a:solidFill>
                <a:latin typeface="Calibri" pitchFamily="34" charset="0"/>
              </a:rPr>
              <a:t>Polycrystal:</a:t>
            </a:r>
          </a:p>
          <a:p>
            <a:pPr eaLnBrk="1" hangingPunct="1"/>
            <a:r>
              <a:rPr lang="en-US" altLang="en-US" sz="2800" b="1">
                <a:solidFill>
                  <a:srgbClr val="FF0000"/>
                </a:solidFill>
                <a:latin typeface="Calibri" pitchFamily="34" charset="0"/>
              </a:rPr>
              <a:t>high porosity</a:t>
            </a:r>
          </a:p>
        </p:txBody>
      </p:sp>
      <p:pic>
        <p:nvPicPr>
          <p:cNvPr id="53254" name="Picture 2" descr="f01_01_pg4"/>
          <p:cNvPicPr preferRelativeResize="0">
            <a:picLocks noChangeAspect="1" noChangeArrowheads="1"/>
          </p:cNvPicPr>
          <p:nvPr>
            <p:custDataLst>
              <p:tags r:id="rId2"/>
            </p:custDataLst>
          </p:nvPr>
        </p:nvPicPr>
        <p:blipFill>
          <a:blip r:embed="rId5"/>
          <a:srcRect/>
          <a:stretch>
            <a:fillRect/>
          </a:stretch>
        </p:blipFill>
        <p:spPr bwMode="auto">
          <a:xfrm>
            <a:off x="-36513" y="44450"/>
            <a:ext cx="9167813" cy="504825"/>
          </a:xfrm>
          <a:prstGeom prst="rect">
            <a:avLst/>
          </a:prstGeom>
          <a:noFill/>
          <a:ln w="9525">
            <a:noFill/>
            <a:miter lim="800000"/>
            <a:headEnd/>
            <a:tailEnd/>
          </a:ln>
        </p:spPr>
      </p:pic>
      <p:sp>
        <p:nvSpPr>
          <p:cNvPr id="53255" name="Line 5"/>
          <p:cNvSpPr>
            <a:spLocks noChangeShapeType="1"/>
          </p:cNvSpPr>
          <p:nvPr/>
        </p:nvSpPr>
        <p:spPr bwMode="auto">
          <a:xfrm>
            <a:off x="3779838" y="2060575"/>
            <a:ext cx="0" cy="1728788"/>
          </a:xfrm>
          <a:prstGeom prst="line">
            <a:avLst/>
          </a:prstGeom>
          <a:noFill/>
          <a:ln w="38100">
            <a:solidFill>
              <a:srgbClr val="FF0000"/>
            </a:solidFill>
            <a:round/>
            <a:headEnd/>
            <a:tailEnd type="triangle" w="med" len="med"/>
          </a:ln>
        </p:spPr>
        <p:txBody>
          <a:bodyPr wrap="none" anchor="ctr"/>
          <a:lstStyle/>
          <a:p>
            <a:endParaRPr lang="en-IN"/>
          </a:p>
        </p:txBody>
      </p:sp>
      <p:sp>
        <p:nvSpPr>
          <p:cNvPr id="53256" name="Rectangle 10"/>
          <p:cNvSpPr>
            <a:spLocks noChangeArrowheads="1"/>
          </p:cNvSpPr>
          <p:nvPr/>
        </p:nvSpPr>
        <p:spPr bwMode="auto">
          <a:xfrm>
            <a:off x="2987675" y="1268413"/>
            <a:ext cx="1855788" cy="862012"/>
          </a:xfrm>
          <a:prstGeom prst="rect">
            <a:avLst/>
          </a:prstGeom>
          <a:noFill/>
          <a:ln w="9525">
            <a:noFill/>
            <a:miter lim="800000"/>
            <a:headEnd/>
            <a:tailEnd/>
          </a:ln>
        </p:spPr>
        <p:txBody>
          <a:bodyPr wrap="none" lIns="0" tIns="0" rIns="0" bIns="0">
            <a:spAutoFit/>
          </a:bodyPr>
          <a:lstStyle/>
          <a:p>
            <a:pPr eaLnBrk="1" hangingPunct="1"/>
            <a:r>
              <a:rPr lang="en-US" altLang="en-US" sz="2800" b="1">
                <a:solidFill>
                  <a:srgbClr val="FF0000"/>
                </a:solidFill>
                <a:latin typeface="Calibri" pitchFamily="34" charset="0"/>
              </a:rPr>
              <a:t>Polycrystal:</a:t>
            </a:r>
          </a:p>
          <a:p>
            <a:pPr eaLnBrk="1" hangingPunct="1"/>
            <a:r>
              <a:rPr lang="en-US" altLang="en-US" sz="2800" b="1">
                <a:solidFill>
                  <a:srgbClr val="FF0000"/>
                </a:solidFill>
                <a:latin typeface="Calibri" pitchFamily="34" charset="0"/>
              </a:rPr>
              <a:t>low porosity</a:t>
            </a:r>
          </a:p>
        </p:txBody>
      </p:sp>
      <p:sp>
        <p:nvSpPr>
          <p:cNvPr id="53257" name="TextBox 9"/>
          <p:cNvSpPr txBox="1">
            <a:spLocks noChangeArrowheads="1"/>
          </p:cNvSpPr>
          <p:nvPr/>
        </p:nvSpPr>
        <p:spPr bwMode="auto">
          <a:xfrm>
            <a:off x="4859338" y="692150"/>
            <a:ext cx="3248025" cy="461963"/>
          </a:xfrm>
          <a:prstGeom prst="rect">
            <a:avLst/>
          </a:prstGeom>
          <a:noFill/>
          <a:ln w="9525">
            <a:noFill/>
            <a:miter lim="800000"/>
            <a:headEnd/>
            <a:tailEnd/>
          </a:ln>
        </p:spPr>
        <p:txBody>
          <a:bodyPr wrap="none">
            <a:spAutoFit/>
          </a:bodyPr>
          <a:lstStyle/>
          <a:p>
            <a:pPr eaLnBrk="1" hangingPunct="1"/>
            <a:r>
              <a:rPr lang="en-US" altLang="en-US" sz="2400"/>
              <a:t>Optical: Transmittance</a:t>
            </a:r>
            <a:endParaRPr lang="en-IN" altLang="en-US" sz="2400"/>
          </a:p>
        </p:txBody>
      </p:sp>
      <p:sp>
        <p:nvSpPr>
          <p:cNvPr id="53258" name="Line 4"/>
          <p:cNvSpPr>
            <a:spLocks noChangeShapeType="1"/>
          </p:cNvSpPr>
          <p:nvPr/>
        </p:nvSpPr>
        <p:spPr bwMode="auto">
          <a:xfrm>
            <a:off x="1042988" y="1989138"/>
            <a:ext cx="144462" cy="1871662"/>
          </a:xfrm>
          <a:prstGeom prst="line">
            <a:avLst/>
          </a:prstGeom>
          <a:noFill/>
          <a:ln w="38100">
            <a:solidFill>
              <a:srgbClr val="FF0000"/>
            </a:solidFill>
            <a:round/>
            <a:headEnd/>
            <a:tailEnd type="triangle" w="med" len="med"/>
          </a:ln>
        </p:spPr>
        <p:txBody>
          <a:bodyPr wrap="none" anchor="ctr"/>
          <a:lstStyle/>
          <a:p>
            <a:endParaRPr lang="en-IN"/>
          </a:p>
        </p:txBody>
      </p:sp>
      <p:sp>
        <p:nvSpPr>
          <p:cNvPr id="53259" name="Rectangle 9"/>
          <p:cNvSpPr>
            <a:spLocks noChangeArrowheads="1"/>
          </p:cNvSpPr>
          <p:nvPr/>
        </p:nvSpPr>
        <p:spPr bwMode="auto">
          <a:xfrm>
            <a:off x="395288" y="1557338"/>
            <a:ext cx="1919287" cy="430212"/>
          </a:xfrm>
          <a:prstGeom prst="rect">
            <a:avLst/>
          </a:prstGeom>
          <a:noFill/>
          <a:ln w="9525">
            <a:noFill/>
            <a:miter lim="800000"/>
            <a:headEnd/>
            <a:tailEnd/>
          </a:ln>
        </p:spPr>
        <p:txBody>
          <a:bodyPr wrap="none" lIns="0" tIns="0" rIns="0" bIns="0">
            <a:spAutoFit/>
          </a:bodyPr>
          <a:lstStyle/>
          <a:p>
            <a:pPr eaLnBrk="1" hangingPunct="1"/>
            <a:r>
              <a:rPr lang="en-US" altLang="en-US" sz="2800" b="1">
                <a:solidFill>
                  <a:srgbClr val="FF0000"/>
                </a:solidFill>
                <a:latin typeface="Calibri" pitchFamily="34" charset="0"/>
              </a:rPr>
              <a:t>single crystal</a:t>
            </a:r>
          </a:p>
        </p:txBody>
      </p:sp>
      <p:sp>
        <p:nvSpPr>
          <p:cNvPr id="53260" name="Slide Number Placeholder 11"/>
          <p:cNvSpPr>
            <a:spLocks noGrp="1"/>
          </p:cNvSpPr>
          <p:nvPr>
            <p:ph type="sldNum" sz="quarter" idx="11"/>
          </p:nvPr>
        </p:nvSpPr>
        <p:spPr bwMode="auto">
          <a:noFill/>
          <a:ln>
            <a:miter lim="800000"/>
            <a:headEnd/>
            <a:tailEnd/>
          </a:ln>
        </p:spPr>
        <p:txBody>
          <a:bodyPr/>
          <a:lstStyle/>
          <a:p>
            <a:fld id="{ED8BD500-1638-4930-BFFC-56143126F2BF}" type="slidenum">
              <a:rPr lang="en-IN" altLang="en-US">
                <a:cs typeface="Arial" charset="0"/>
              </a:rPr>
              <a:pPr/>
              <a:t>6</a:t>
            </a:fld>
            <a:endParaRPr lang="en-IN" altLang="en-US">
              <a:cs typeface="Arial"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f01_01_pg4"/>
          <p:cNvPicPr preferRelativeResize="0">
            <a:picLocks noChangeAspect="1" noChangeArrowheads="1"/>
          </p:cNvPicPr>
          <p:nvPr>
            <p:custDataLst>
              <p:tags r:id="rId1"/>
            </p:custDataLst>
          </p:nvPr>
        </p:nvPicPr>
        <p:blipFill>
          <a:blip r:embed="rId3"/>
          <a:srcRect/>
          <a:stretch>
            <a:fillRect/>
          </a:stretch>
        </p:blipFill>
        <p:spPr bwMode="auto">
          <a:xfrm>
            <a:off x="-36513" y="1268413"/>
            <a:ext cx="9167813" cy="504825"/>
          </a:xfrm>
          <a:prstGeom prst="rect">
            <a:avLst/>
          </a:prstGeom>
          <a:noFill/>
          <a:ln w="9525">
            <a:noFill/>
            <a:miter lim="800000"/>
            <a:headEnd/>
            <a:tailEnd/>
          </a:ln>
        </p:spPr>
      </p:pic>
      <p:sp>
        <p:nvSpPr>
          <p:cNvPr id="52227" name="Rectangle 4" hidden="1"/>
          <p:cNvSpPr>
            <a:spLocks noGrp="1" noChangeArrowheads="1"/>
          </p:cNvSpPr>
          <p:nvPr>
            <p:ph type="title"/>
          </p:nvPr>
        </p:nvSpPr>
        <p:spPr/>
        <p:txBody>
          <a:bodyPr/>
          <a:lstStyle/>
          <a:p>
            <a:pPr eaLnBrk="1" hangingPunct="1"/>
            <a:r>
              <a:rPr lang="en-US" altLang="en-US"/>
              <a:t>f01_01_pg4</a:t>
            </a:r>
          </a:p>
        </p:txBody>
      </p:sp>
      <p:sp>
        <p:nvSpPr>
          <p:cNvPr id="52228" name="TextBox 4"/>
          <p:cNvSpPr txBox="1">
            <a:spLocks noChangeArrowheads="1"/>
          </p:cNvSpPr>
          <p:nvPr/>
        </p:nvSpPr>
        <p:spPr bwMode="auto">
          <a:xfrm>
            <a:off x="250825" y="188913"/>
            <a:ext cx="8777288" cy="646112"/>
          </a:xfrm>
          <a:prstGeom prst="rect">
            <a:avLst/>
          </a:prstGeom>
          <a:noFill/>
          <a:ln w="9525">
            <a:noFill/>
            <a:miter lim="800000"/>
            <a:headEnd/>
            <a:tailEnd/>
          </a:ln>
        </p:spPr>
        <p:txBody>
          <a:bodyPr wrap="none">
            <a:spAutoFit/>
          </a:bodyPr>
          <a:lstStyle/>
          <a:p>
            <a:pPr eaLnBrk="1" hangingPunct="1"/>
            <a:r>
              <a:rPr lang="en-US" altLang="en-US" sz="3600"/>
              <a:t>What is Materials Science &amp; Engineering?</a:t>
            </a:r>
            <a:endParaRPr lang="en-IN" altLang="en-US" sz="3600"/>
          </a:p>
        </p:txBody>
      </p:sp>
      <p:sp>
        <p:nvSpPr>
          <p:cNvPr id="52229" name="TextBox 4"/>
          <p:cNvSpPr txBox="1">
            <a:spLocks noChangeArrowheads="1"/>
          </p:cNvSpPr>
          <p:nvPr/>
        </p:nvSpPr>
        <p:spPr bwMode="auto">
          <a:xfrm>
            <a:off x="900113" y="2205038"/>
            <a:ext cx="7219950" cy="584200"/>
          </a:xfrm>
          <a:prstGeom prst="rect">
            <a:avLst/>
          </a:prstGeom>
          <a:noFill/>
          <a:ln w="9525">
            <a:noFill/>
            <a:miter lim="800000"/>
            <a:headEnd/>
            <a:tailEnd/>
          </a:ln>
        </p:spPr>
        <p:txBody>
          <a:bodyPr wrap="none">
            <a:spAutoFit/>
          </a:bodyPr>
          <a:lstStyle/>
          <a:p>
            <a:pPr eaLnBrk="1" hangingPunct="1"/>
            <a:r>
              <a:rPr lang="en-US" altLang="en-US" sz="3200"/>
              <a:t>What does each of these terms mean?</a:t>
            </a:r>
            <a:endParaRPr lang="en-IN" altLang="en-US" sz="3200"/>
          </a:p>
        </p:txBody>
      </p:sp>
      <p:sp>
        <p:nvSpPr>
          <p:cNvPr id="52230" name="TextBox 5"/>
          <p:cNvSpPr txBox="1">
            <a:spLocks noChangeArrowheads="1"/>
          </p:cNvSpPr>
          <p:nvPr/>
        </p:nvSpPr>
        <p:spPr bwMode="auto">
          <a:xfrm>
            <a:off x="179388" y="3213100"/>
            <a:ext cx="8964612" cy="2246313"/>
          </a:xfrm>
          <a:prstGeom prst="rect">
            <a:avLst/>
          </a:prstGeom>
          <a:noFill/>
          <a:ln w="9525">
            <a:noFill/>
            <a:miter lim="800000"/>
            <a:headEnd/>
            <a:tailEnd/>
          </a:ln>
        </p:spPr>
        <p:txBody>
          <a:bodyPr>
            <a:spAutoFit/>
          </a:bodyPr>
          <a:lstStyle/>
          <a:p>
            <a:pPr eaLnBrk="1" hangingPunct="1"/>
            <a:r>
              <a:rPr lang="en-US" altLang="en-US" sz="2800">
                <a:solidFill>
                  <a:srgbClr val="0070C0"/>
                </a:solidFill>
              </a:rPr>
              <a:t>Science: </a:t>
            </a:r>
            <a:r>
              <a:rPr lang="en-US" altLang="en-US" sz="2800" b="1">
                <a:solidFill>
                  <a:srgbClr val="0070C0"/>
                </a:solidFill>
              </a:rPr>
              <a:t>Investigate the relationships</a:t>
            </a:r>
            <a:endParaRPr lang="en-US" altLang="en-US" sz="2800">
              <a:solidFill>
                <a:srgbClr val="0070C0"/>
              </a:solidFill>
            </a:endParaRPr>
          </a:p>
          <a:p>
            <a:pPr eaLnBrk="1" hangingPunct="1"/>
            <a:endParaRPr lang="en-US" altLang="en-US" sz="2800" u="sng">
              <a:solidFill>
                <a:srgbClr val="FF9900"/>
              </a:solidFill>
            </a:endParaRPr>
          </a:p>
          <a:p>
            <a:pPr eaLnBrk="1" hangingPunct="1"/>
            <a:r>
              <a:rPr lang="en-US" altLang="en-US" sz="2800">
                <a:solidFill>
                  <a:srgbClr val="0070C0"/>
                </a:solidFill>
              </a:rPr>
              <a:t>Engineering: </a:t>
            </a:r>
            <a:r>
              <a:rPr lang="en-US" altLang="en-US" sz="2800" b="1">
                <a:solidFill>
                  <a:srgbClr val="0070C0"/>
                </a:solidFill>
              </a:rPr>
              <a:t>Design or engineer the structure of materials that produce a set of pre-determined properties </a:t>
            </a:r>
          </a:p>
        </p:txBody>
      </p:sp>
      <p:sp>
        <p:nvSpPr>
          <p:cNvPr id="52231" name="Slide Number Placeholder 6"/>
          <p:cNvSpPr>
            <a:spLocks noGrp="1"/>
          </p:cNvSpPr>
          <p:nvPr>
            <p:ph type="sldNum" sz="quarter" idx="11"/>
          </p:nvPr>
        </p:nvSpPr>
        <p:spPr bwMode="auto">
          <a:noFill/>
          <a:ln>
            <a:miter lim="800000"/>
            <a:headEnd/>
            <a:tailEnd/>
          </a:ln>
        </p:spPr>
        <p:txBody>
          <a:bodyPr/>
          <a:lstStyle/>
          <a:p>
            <a:fld id="{7E177739-CFFD-47AA-BE34-C7F005222BB8}" type="slidenum">
              <a:rPr lang="en-IN" altLang="en-US">
                <a:cs typeface="Arial" charset="0"/>
              </a:rPr>
              <a:pPr/>
              <a:t>7</a:t>
            </a:fld>
            <a:endParaRPr lang="en-IN" altLang="en-US">
              <a:cs typeface="Arial"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395288" y="0"/>
            <a:ext cx="8229600" cy="777875"/>
          </a:xfrm>
        </p:spPr>
        <p:txBody>
          <a:bodyPr/>
          <a:lstStyle/>
          <a:p>
            <a:r>
              <a:rPr lang="en-US" altLang="en-US"/>
              <a:t>Why Study Materials Engineering?</a:t>
            </a:r>
            <a:endParaRPr lang="en-IN" altLang="en-US"/>
          </a:p>
        </p:txBody>
      </p:sp>
      <p:sp>
        <p:nvSpPr>
          <p:cNvPr id="54275" name="TextBox 2"/>
          <p:cNvSpPr txBox="1">
            <a:spLocks noChangeArrowheads="1"/>
          </p:cNvSpPr>
          <p:nvPr/>
        </p:nvSpPr>
        <p:spPr bwMode="auto">
          <a:xfrm>
            <a:off x="107950" y="692150"/>
            <a:ext cx="8891588" cy="4400550"/>
          </a:xfrm>
          <a:prstGeom prst="rect">
            <a:avLst/>
          </a:prstGeom>
          <a:noFill/>
          <a:ln w="9525">
            <a:noFill/>
            <a:miter lim="800000"/>
            <a:headEnd/>
            <a:tailEnd/>
          </a:ln>
        </p:spPr>
        <p:txBody>
          <a:bodyPr>
            <a:spAutoFit/>
          </a:bodyPr>
          <a:lstStyle/>
          <a:p>
            <a:pPr eaLnBrk="1" hangingPunct="1"/>
            <a:r>
              <a:rPr lang="en-US" altLang="en-US" sz="2800" dirty="0">
                <a:solidFill>
                  <a:srgbClr val="FF0000"/>
                </a:solidFill>
              </a:rPr>
              <a:t>Design problem involving materials:</a:t>
            </a:r>
          </a:p>
          <a:p>
            <a:pPr eaLnBrk="1" hangingPunct="1"/>
            <a:r>
              <a:rPr lang="en-US" altLang="en-US" sz="2800" dirty="0">
                <a:solidFill>
                  <a:srgbClr val="0000FF"/>
                </a:solidFill>
              </a:rPr>
              <a:t>Transmission gear, Oil refinery component, Aero-Engine components, Integrated Circuit chips</a:t>
            </a:r>
          </a:p>
          <a:p>
            <a:pPr eaLnBrk="1" hangingPunct="1"/>
            <a:endParaRPr lang="en-US" altLang="en-US" sz="2800" dirty="0"/>
          </a:p>
          <a:p>
            <a:pPr eaLnBrk="1" hangingPunct="1"/>
            <a:r>
              <a:rPr lang="en-US" altLang="en-US" sz="2800" dirty="0">
                <a:solidFill>
                  <a:srgbClr val="FF0000"/>
                </a:solidFill>
              </a:rPr>
              <a:t>Select the right material</a:t>
            </a:r>
          </a:p>
          <a:p>
            <a:pPr eaLnBrk="1" hangingPunct="1"/>
            <a:r>
              <a:rPr lang="en-US" altLang="en-US" sz="2800" dirty="0">
                <a:solidFill>
                  <a:srgbClr val="0000FF"/>
                </a:solidFill>
              </a:rPr>
              <a:t>	- Performance in service condition</a:t>
            </a:r>
          </a:p>
          <a:p>
            <a:pPr eaLnBrk="1" hangingPunct="1"/>
            <a:r>
              <a:rPr lang="en-US" altLang="en-US" sz="2800" dirty="0">
                <a:solidFill>
                  <a:srgbClr val="0000FF"/>
                </a:solidFill>
              </a:rPr>
              <a:t>	- Performance over long run</a:t>
            </a:r>
          </a:p>
          <a:p>
            <a:pPr eaLnBrk="1" hangingPunct="1"/>
            <a:r>
              <a:rPr lang="en-US" altLang="en-US" sz="2800" dirty="0">
                <a:solidFill>
                  <a:srgbClr val="0000FF"/>
                </a:solidFill>
              </a:rPr>
              <a:t>	- Cost</a:t>
            </a:r>
          </a:p>
          <a:p>
            <a:pPr eaLnBrk="1" hangingPunct="1"/>
            <a:endParaRPr lang="en-US" altLang="en-US" sz="2800" dirty="0"/>
          </a:p>
          <a:p>
            <a:pPr eaLnBrk="1" hangingPunct="1"/>
            <a:r>
              <a:rPr lang="en-US" altLang="en-US" sz="2800" dirty="0">
                <a:solidFill>
                  <a:srgbClr val="FF0000"/>
                </a:solidFill>
              </a:rPr>
              <a:t>Optimization of the properties</a:t>
            </a:r>
            <a:endParaRPr lang="en-IN" altLang="en-US" sz="2800" dirty="0">
              <a:solidFill>
                <a:srgbClr val="FF0000"/>
              </a:solidFill>
            </a:endParaRPr>
          </a:p>
        </p:txBody>
      </p:sp>
      <p:sp>
        <p:nvSpPr>
          <p:cNvPr id="4" name="TextBox 3"/>
          <p:cNvSpPr txBox="1"/>
          <p:nvPr/>
        </p:nvSpPr>
        <p:spPr>
          <a:xfrm>
            <a:off x="71438" y="5084763"/>
            <a:ext cx="8964612" cy="1570037"/>
          </a:xfrm>
          <a:prstGeom prst="rect">
            <a:avLst/>
          </a:prstGeom>
          <a:solidFill>
            <a:schemeClr val="accent6">
              <a:lumMod val="20000"/>
              <a:lumOff val="80000"/>
            </a:schemeClr>
          </a:solidFill>
        </p:spPr>
        <p:txBody>
          <a:bodyPr>
            <a:spAutoFit/>
          </a:bodyPr>
          <a:lstStyle/>
          <a:p>
            <a:pPr eaLnBrk="1" hangingPunct="1">
              <a:defRPr/>
            </a:pPr>
            <a:r>
              <a:rPr lang="en-US" altLang="en-US" sz="2400" b="1">
                <a:solidFill>
                  <a:srgbClr val="002060"/>
                </a:solidFill>
                <a:latin typeface="Arial" pitchFamily="34" charset="0"/>
                <a:cs typeface="Arial" pitchFamily="34" charset="0"/>
              </a:rPr>
              <a:t>Familiarity with the Processing</a:t>
            </a:r>
            <a:r>
              <a:rPr lang="en-US" altLang="en-US" sz="2400" b="1">
                <a:solidFill>
                  <a:srgbClr val="002060"/>
                </a:solidFill>
                <a:latin typeface="Arial" pitchFamily="34" charset="0"/>
                <a:cs typeface="Arial" pitchFamily="34" charset="0"/>
                <a:sym typeface="Wingdings" pitchFamily="2" charset="2"/>
              </a:rPr>
              <a:t>—</a:t>
            </a:r>
            <a:r>
              <a:rPr lang="en-US" altLang="en-US" sz="2400" b="1">
                <a:solidFill>
                  <a:srgbClr val="002060"/>
                </a:solidFill>
                <a:latin typeface="Arial" pitchFamily="34" charset="0"/>
                <a:cs typeface="Arial" pitchFamily="34" charset="0"/>
              </a:rPr>
              <a:t>Structure</a:t>
            </a:r>
            <a:r>
              <a:rPr lang="en-US" altLang="en-US" sz="2400" b="1">
                <a:solidFill>
                  <a:srgbClr val="002060"/>
                </a:solidFill>
                <a:latin typeface="Arial" pitchFamily="34" charset="0"/>
                <a:cs typeface="Arial" pitchFamily="34" charset="0"/>
                <a:sym typeface="Wingdings" pitchFamily="2" charset="2"/>
              </a:rPr>
              <a:t>--Property relationships and the Processing techniques </a:t>
            </a:r>
          </a:p>
          <a:p>
            <a:pPr eaLnBrk="1" hangingPunct="1">
              <a:defRPr/>
            </a:pPr>
            <a:r>
              <a:rPr lang="en-US" altLang="en-US" sz="2400" b="1">
                <a:solidFill>
                  <a:srgbClr val="002060"/>
                </a:solidFill>
                <a:latin typeface="Arial" pitchFamily="34" charset="0"/>
                <a:cs typeface="Arial" pitchFamily="34" charset="0"/>
                <a:sym typeface="Wingdings" pitchFamily="2" charset="2"/>
              </a:rPr>
              <a:t> Proficient and Confident in judicious selection of materials</a:t>
            </a:r>
            <a:endParaRPr lang="en-IN" altLang="en-US" sz="2400" b="1">
              <a:solidFill>
                <a:srgbClr val="002060"/>
              </a:solidFill>
              <a:latin typeface="Arial" pitchFamily="34" charset="0"/>
              <a:cs typeface="Arial" pitchFamily="34" charset="0"/>
            </a:endParaRPr>
          </a:p>
        </p:txBody>
      </p:sp>
      <p:sp>
        <p:nvSpPr>
          <p:cNvPr id="54277" name="Slide Number Placeholder 4"/>
          <p:cNvSpPr>
            <a:spLocks noGrp="1"/>
          </p:cNvSpPr>
          <p:nvPr>
            <p:ph type="sldNum" sz="quarter" idx="11"/>
          </p:nvPr>
        </p:nvSpPr>
        <p:spPr bwMode="auto">
          <a:noFill/>
          <a:ln>
            <a:miter lim="800000"/>
            <a:headEnd/>
            <a:tailEnd/>
          </a:ln>
        </p:spPr>
        <p:txBody>
          <a:bodyPr/>
          <a:lstStyle/>
          <a:p>
            <a:fld id="{F042B695-CA09-4A1E-86AE-4FE59BEBC8AB}" type="slidenum">
              <a:rPr lang="en-IN" altLang="en-US">
                <a:cs typeface="Arial" charset="0"/>
              </a:rPr>
              <a:pPr/>
              <a:t>8</a:t>
            </a:fld>
            <a:endParaRPr lang="en-IN" altLang="en-US">
              <a:cs typeface="Arial"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0987" y="1087050"/>
            <a:ext cx="8454200" cy="5637600"/>
          </a:xfrm>
          <a:prstGeom prst="rect">
            <a:avLst/>
          </a:prstGeom>
        </p:spPr>
      </p:pic>
      <p:sp>
        <p:nvSpPr>
          <p:cNvPr id="4" name="TextBox 3">
            <a:extLst>
              <a:ext uri="{FF2B5EF4-FFF2-40B4-BE49-F238E27FC236}">
                <a16:creationId xmlns:a16="http://schemas.microsoft.com/office/drawing/2014/main" id="{BAFA75C9-8602-4CB7-BB26-38B21671BA05}"/>
              </a:ext>
            </a:extLst>
          </p:cNvPr>
          <p:cNvSpPr txBox="1"/>
          <p:nvPr/>
        </p:nvSpPr>
        <p:spPr>
          <a:xfrm>
            <a:off x="235258" y="269432"/>
            <a:ext cx="8371643" cy="523220"/>
          </a:xfrm>
          <a:prstGeom prst="rect">
            <a:avLst/>
          </a:prstGeom>
          <a:solidFill>
            <a:schemeClr val="bg1">
              <a:lumMod val="95000"/>
            </a:schemeClr>
          </a:solidFill>
        </p:spPr>
        <p:txBody>
          <a:bodyPr wrap="square" rtlCol="0">
            <a:spAutoFit/>
          </a:bodyPr>
          <a:lstStyle/>
          <a:p>
            <a:pPr algn="ctr"/>
            <a:r>
              <a:rPr lang="en-IN" sz="2800" b="1">
                <a:solidFill>
                  <a:srgbClr val="C00000"/>
                </a:solidFill>
              </a:rPr>
              <a:t>Structure-mechanical property relationships</a:t>
            </a:r>
          </a:p>
        </p:txBody>
      </p:sp>
      <p:sp>
        <p:nvSpPr>
          <p:cNvPr id="3" name="Slide Number Placeholder 2"/>
          <p:cNvSpPr>
            <a:spLocks noGrp="1"/>
          </p:cNvSpPr>
          <p:nvPr>
            <p:ph type="sldNum" sz="quarter" idx="12"/>
          </p:nvPr>
        </p:nvSpPr>
        <p:spPr/>
        <p:txBody>
          <a:bodyPr/>
          <a:lstStyle/>
          <a:p>
            <a:fld id="{B1DE34B8-476C-483E-AB7F-575BE55C844C}" type="slidenum">
              <a:rPr lang="en-CA" smtClean="0"/>
              <a:t>9</a:t>
            </a:fld>
            <a:endParaRPr lang="en-CA"/>
          </a:p>
        </p:txBody>
      </p:sp>
      <p:sp>
        <p:nvSpPr>
          <p:cNvPr id="5" name="Rectangle 4">
            <a:extLst>
              <a:ext uri="{FF2B5EF4-FFF2-40B4-BE49-F238E27FC236}">
                <a16:creationId xmlns:a16="http://schemas.microsoft.com/office/drawing/2014/main" id="{E55AE6E7-7F94-45AA-BA60-3A537A2ACC3A}"/>
              </a:ext>
            </a:extLst>
          </p:cNvPr>
          <p:cNvSpPr/>
          <p:nvPr/>
        </p:nvSpPr>
        <p:spPr>
          <a:xfrm>
            <a:off x="1010093" y="3429000"/>
            <a:ext cx="404037" cy="186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949128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xml><?xml version="1.0" encoding="utf-8"?>
<p:tagLst xmlns:a="http://schemas.openxmlformats.org/drawingml/2006/main" xmlns:r="http://schemas.openxmlformats.org/officeDocument/2006/relationships" xmlns:p="http://schemas.openxmlformats.org/presentationml/2006/main">
  <p:tag name="IIW_TYPE_IMAGE" val="Text Box 3"/>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9A390FEA5944F48938F21A7068F74FA" ma:contentTypeVersion="4" ma:contentTypeDescription="Create a new document." ma:contentTypeScope="" ma:versionID="5338e996a486b0d9ee140368b2f266d0">
  <xsd:schema xmlns:xsd="http://www.w3.org/2001/XMLSchema" xmlns:xs="http://www.w3.org/2001/XMLSchema" xmlns:p="http://schemas.microsoft.com/office/2006/metadata/properties" xmlns:ns2="55617fa6-14e3-4d07-9eb6-205ceb0b3116" targetNamespace="http://schemas.microsoft.com/office/2006/metadata/properties" ma:root="true" ma:fieldsID="9bc7ac11b578a33a2926df8980e034f1" ns2:_="">
    <xsd:import namespace="55617fa6-14e3-4d07-9eb6-205ceb0b311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617fa6-14e3-4d07-9eb6-205ceb0b31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E5FF04-828D-4447-B35B-B048DC137B58}">
  <ds:schemaRefs>
    <ds:schemaRef ds:uri="http://schemas.microsoft.com/sharepoint/v3/contenttype/forms"/>
  </ds:schemaRefs>
</ds:datastoreItem>
</file>

<file path=customXml/itemProps2.xml><?xml version="1.0" encoding="utf-8"?>
<ds:datastoreItem xmlns:ds="http://schemas.openxmlformats.org/officeDocument/2006/customXml" ds:itemID="{DC8DB76D-AFDF-4A55-B1B8-CFB132BD0100}">
  <ds:schemaRefs>
    <ds:schemaRef ds:uri="http://schemas.openxmlformats.org/package/2006/metadata/core-properties"/>
    <ds:schemaRef ds:uri="http://purl.org/dc/dcmitype/"/>
    <ds:schemaRef ds:uri="http://purl.org/dc/elements/1.1/"/>
    <ds:schemaRef ds:uri="http://www.w3.org/XML/1998/namespace"/>
    <ds:schemaRef ds:uri="http://schemas.microsoft.com/office/2006/documentManagement/types"/>
    <ds:schemaRef ds:uri="http://purl.org/dc/terms/"/>
    <ds:schemaRef ds:uri="http://schemas.microsoft.com/office/infopath/2007/PartnerControls"/>
    <ds:schemaRef ds:uri="b8296849-5da2-4e65-8802-85b59c48d3c7"/>
    <ds:schemaRef ds:uri="25a7241e-db63-4670-ba54-928b02a7f5f5"/>
    <ds:schemaRef ds:uri="http://schemas.microsoft.com/office/2006/metadata/properties"/>
  </ds:schemaRefs>
</ds:datastoreItem>
</file>

<file path=customXml/itemProps3.xml><?xml version="1.0" encoding="utf-8"?>
<ds:datastoreItem xmlns:ds="http://schemas.openxmlformats.org/officeDocument/2006/customXml" ds:itemID="{DA0EE4AB-900E-4D96-BCD7-E09314EE4260}"/>
</file>

<file path=docProps/app.xml><?xml version="1.0" encoding="utf-8"?>
<Properties xmlns="http://schemas.openxmlformats.org/officeDocument/2006/extended-properties" xmlns:vt="http://schemas.openxmlformats.org/officeDocument/2006/docPropsVTypes">
  <Template>Office Theme</Template>
  <TotalTime>6822</TotalTime>
  <Words>1834</Words>
  <Application>Microsoft Office PowerPoint</Application>
  <PresentationFormat>On-screen Show (4:3)</PresentationFormat>
  <Paragraphs>284</Paragraphs>
  <Slides>38</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Calibri</vt:lpstr>
      <vt:lpstr>Calibri Light</vt:lpstr>
      <vt:lpstr>Cambria Math</vt:lpstr>
      <vt:lpstr>Comic Sans MS</vt:lpstr>
      <vt:lpstr>Courier New</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f02_01_pg4</vt:lpstr>
      <vt:lpstr>f01_01_pg4</vt:lpstr>
      <vt:lpstr>Why Study Materials Engineering?</vt:lpstr>
      <vt:lpstr>PowerPoint Presentation</vt:lpstr>
      <vt:lpstr>PowerPoint Presentation</vt:lpstr>
      <vt:lpstr>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Materials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Amiy Srivastava</dc:creator>
  <cp:lastModifiedBy>sujoy.kar</cp:lastModifiedBy>
  <cp:revision>36</cp:revision>
  <dcterms:created xsi:type="dcterms:W3CDTF">2021-11-15T15:37:28Z</dcterms:created>
  <dcterms:modified xsi:type="dcterms:W3CDTF">2021-12-13T09:39:46Z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0x01010059A390FEA5944F48938F21A7068F74FA</vt:lpwstr>
  </property>
  <property fmtid="{D5CDD505-2E9C-101B-9397-08002B2CF9AE}" pid="3" name="Order">
    <vt:lpwstr>2300.00000000000</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ies>
</file>